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6"/>
  </p:notesMasterIdLst>
  <p:sldIdLst>
    <p:sldId id="256" r:id="rId4"/>
    <p:sldId id="261" r:id="rId5"/>
    <p:sldId id="275" r:id="rId6"/>
    <p:sldId id="262" r:id="rId7"/>
    <p:sldId id="263" r:id="rId8"/>
    <p:sldId id="278" r:id="rId9"/>
    <p:sldId id="266" r:id="rId10"/>
    <p:sldId id="267" r:id="rId11"/>
    <p:sldId id="269" r:id="rId12"/>
    <p:sldId id="270" r:id="rId13"/>
    <p:sldId id="271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7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FF"/>
    <a:srgbClr val="F4F4F4"/>
    <a:srgbClr val="D6E82B"/>
    <a:srgbClr val="E3F172"/>
    <a:srgbClr val="5C5BEE"/>
    <a:srgbClr val="A9AD94"/>
    <a:srgbClr val="D4D6C9"/>
    <a:srgbClr val="C0C1FF"/>
    <a:srgbClr val="A9AD93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AF64A78-0C56-44EE-8F43-343FBBAD8183}">
  <a:tblStyle styleId="{7AF64A78-0C56-44EE-8F43-343FBBAD8183}" styleName="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000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rgbClr val="000000"/>
      </a:tcTxStyle>
      <a:tcStyle>
        <a:tcBdr>
          <a:top>
            <a:ln>
              <a:noFill/>
            </a:ln>
          </a:top>
        </a:tcBdr>
        <a:fill>
          <a:solidFill>
            <a:srgbClr val="A9AD93"/>
          </a:solidFill>
        </a:fill>
      </a:tcStyle>
    </a:lastRow>
    <a:firstRow>
      <a:tcTxStyle>
        <a:fontRef idx="minor">
          <a:prstClr val="black"/>
        </a:fontRef>
        <a:srgbClr val="FFFFFF"/>
      </a:tcTxStyle>
      <a:tcStyle>
        <a:tcBdr>
          <a:bottom>
            <a:ln>
              <a:noFill/>
            </a:ln>
          </a:bottom>
        </a:tcBdr>
        <a:fill>
          <a:solidFill>
            <a:srgbClr val="5E5E5E"/>
          </a:solidFill>
        </a:fill>
      </a:tcStyle>
    </a:firstRow>
  </a:tblStyle>
  <a:tblStyle styleId="{DE9AAC31-428D-4677-8B12-203075D87C2F}" styleName="2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000" cmpd="sng">
              <a:solidFill>
                <a:srgbClr val="000000"/>
              </a:solidFill>
            </a:ln>
          </a:insideH>
          <a:insideV>
            <a:ln w="1200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E"/>
          </a:solidFill>
        </a:fill>
      </a:tcStyle>
    </a:band1V>
    <a:band2V>
      <a:tcStyle>
        <a:tcBdr/>
        <a:fill>
          <a:solidFill>
            <a:srgbClr val="E6E6FF"/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rgbClr val="000000"/>
      </a:tcTxStyle>
      <a:tcStyle>
        <a:tcBdr>
          <a:top>
            <a:ln>
              <a:noFill/>
            </a:ln>
          </a:top>
        </a:tcBdr>
        <a:fill>
          <a:solidFill>
            <a:srgbClr val="FFFFFF"/>
          </a:solidFill>
        </a:fill>
      </a:tcStyle>
    </a:lastRow>
    <a:firstRow>
      <a:tcTxStyle>
        <a:fontRef idx="minor">
          <a:prstClr val="black"/>
        </a:fontRef>
        <a:srgbClr val="FFFFFF"/>
      </a:tcTxStyle>
      <a:tcStyle>
        <a:tcBdr>
          <a:bottom>
            <a:ln>
              <a:noFill/>
            </a:ln>
          </a:bottom>
        </a:tcBdr>
        <a:fill>
          <a:solidFill>
            <a:srgbClr val="5C5BE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9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07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Karstensen" userId="31391a2a-c26d-48f4-9b3d-317190327835" providerId="ADAL" clId="{6D8F45AE-AE89-4068-8F46-1DBAFAF88165}"/>
    <pc:docChg chg="custSel modSld">
      <pc:chgData name="Camilla Karstensen" userId="31391a2a-c26d-48f4-9b3d-317190327835" providerId="ADAL" clId="{6D8F45AE-AE89-4068-8F46-1DBAFAF88165}" dt="2025-04-22T12:31:41.265" v="51" actId="20577"/>
      <pc:docMkLst>
        <pc:docMk/>
      </pc:docMkLst>
      <pc:sldChg chg="modSp mod">
        <pc:chgData name="Camilla Karstensen" userId="31391a2a-c26d-48f4-9b3d-317190327835" providerId="ADAL" clId="{6D8F45AE-AE89-4068-8F46-1DBAFAF88165}" dt="2025-04-22T12:30:21.933" v="17" actId="20577"/>
        <pc:sldMkLst>
          <pc:docMk/>
          <pc:sldMk cId="3147201149" sldId="261"/>
        </pc:sldMkLst>
        <pc:spChg chg="mod">
          <ac:chgData name="Camilla Karstensen" userId="31391a2a-c26d-48f4-9b3d-317190327835" providerId="ADAL" clId="{6D8F45AE-AE89-4068-8F46-1DBAFAF88165}" dt="2025-04-22T12:30:21.933" v="17" actId="20577"/>
          <ac:spMkLst>
            <pc:docMk/>
            <pc:sldMk cId="3147201149" sldId="261"/>
            <ac:spMk id="78" creationId="{FB98120D-402D-DF0B-DB4F-B4A8137AC372}"/>
          </ac:spMkLst>
        </pc:spChg>
      </pc:sldChg>
      <pc:sldChg chg="modSp mod">
        <pc:chgData name="Camilla Karstensen" userId="31391a2a-c26d-48f4-9b3d-317190327835" providerId="ADAL" clId="{6D8F45AE-AE89-4068-8F46-1DBAFAF88165}" dt="2025-04-22T12:31:41.265" v="51" actId="20577"/>
        <pc:sldMkLst>
          <pc:docMk/>
          <pc:sldMk cId="2728886518" sldId="271"/>
        </pc:sldMkLst>
        <pc:spChg chg="mod">
          <ac:chgData name="Camilla Karstensen" userId="31391a2a-c26d-48f4-9b3d-317190327835" providerId="ADAL" clId="{6D8F45AE-AE89-4068-8F46-1DBAFAF88165}" dt="2025-04-22T12:31:41.265" v="51" actId="20577"/>
          <ac:spMkLst>
            <pc:docMk/>
            <pc:sldMk cId="2728886518" sldId="271"/>
            <ac:spMk id="36" creationId="{8DF97C93-376E-F554-3598-1AC14081BB00}"/>
          </ac:spMkLst>
        </pc:spChg>
      </pc:sldChg>
      <pc:sldChg chg="delSp modSp mod">
        <pc:chgData name="Camilla Karstensen" userId="31391a2a-c26d-48f4-9b3d-317190327835" providerId="ADAL" clId="{6D8F45AE-AE89-4068-8F46-1DBAFAF88165}" dt="2025-04-22T12:31:16.058" v="39" actId="21"/>
        <pc:sldMkLst>
          <pc:docMk/>
          <pc:sldMk cId="2577649919" sldId="275"/>
        </pc:sldMkLst>
        <pc:spChg chg="mod">
          <ac:chgData name="Camilla Karstensen" userId="31391a2a-c26d-48f4-9b3d-317190327835" providerId="ADAL" clId="{6D8F45AE-AE89-4068-8F46-1DBAFAF88165}" dt="2025-04-22T12:31:11.115" v="38" actId="255"/>
          <ac:spMkLst>
            <pc:docMk/>
            <pc:sldMk cId="2577649919" sldId="275"/>
            <ac:spMk id="8" creationId="{2B99029A-3BCF-D1CC-C3A6-0495CC4826EE}"/>
          </ac:spMkLst>
        </pc:spChg>
        <pc:spChg chg="del">
          <ac:chgData name="Camilla Karstensen" userId="31391a2a-c26d-48f4-9b3d-317190327835" providerId="ADAL" clId="{6D8F45AE-AE89-4068-8F46-1DBAFAF88165}" dt="2025-04-22T12:31:16.058" v="39" actId="21"/>
          <ac:spMkLst>
            <pc:docMk/>
            <pc:sldMk cId="2577649919" sldId="275"/>
            <ac:spMk id="12" creationId="{13FAE26C-2D7E-CA0A-9261-4C6C5C6072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9FA68-1164-4881-B69F-8FCFF0D6F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60920-435E-444F-B58B-BB806BA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917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02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9C618-E356-DE9B-7B6F-E94F98AF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614A1A-C62D-1D4E-F883-323B2CC90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83E333-9C5D-0896-1633-7B6D52DFC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01284-7A27-6412-C564-F0FC2F510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30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4557A-7BC0-B8EB-8227-47E06D1BD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5BDFD0-491A-9A15-F472-2B9F91170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80288C-DEE3-EB0F-94AA-BA298C4C4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20478-25F3-A97C-DBD8-C31CE8FF9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300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A5474-38A9-CE88-C0DA-D49497337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45951-56E2-00BE-BEDE-5DDA9867B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06AD28-3AA0-15DF-F7B4-601AFF73B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B3781-0E36-7C66-0573-9F68A5BBF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474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2932A-B257-0244-BFB0-46FF0F9CB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252741-C4F8-2FAD-7507-B0E156BAB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9B4B33-9519-FDDF-8657-DEBE10869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8CA55-EEFD-F2A9-E474-0574EAB28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733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8282E-A0CF-0D1F-3795-A5054C284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D0F559-2C99-AD7D-C6CA-9F078CB1EE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7BD565-1B84-A09C-CCAC-775A3B7B3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A1D95-2789-F878-848E-BAA3BEC4D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90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E426-7E44-A75A-31BF-6932774B6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4BDC1-FFD2-4BF4-08C7-4D13A8A87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EF91D-6C21-045F-939B-738A954FD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1110B-B394-8ACC-DE77-1285B5807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707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1C01A-2A98-6916-0493-075331A86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9684A-D6A5-17A4-53FF-13055E0B4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40B902-82B1-717A-1B64-F700ECF86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82A4E-2374-1D49-159E-3BF1C7CA2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464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F2926-0F3A-621D-F079-B8BA651DF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F1C896-9B20-487E-6C29-E54E87F1E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BD62D-6310-3F46-6318-E264E722B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5F304-FD35-41F4-EBD5-AE1BDCA90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136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7.jpe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6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7.svg"/><Relationship Id="rId3" Type="http://schemas.openxmlformats.org/officeDocument/2006/relationships/image" Target="../media/image61.svg"/><Relationship Id="rId7" Type="http://schemas.openxmlformats.org/officeDocument/2006/relationships/image" Target="../media/image63.svg"/><Relationship Id="rId12" Type="http://schemas.openxmlformats.org/officeDocument/2006/relationships/image" Target="../media/image66.png"/><Relationship Id="rId17" Type="http://schemas.openxmlformats.org/officeDocument/2006/relationships/image" Target="../media/image71.svg"/><Relationship Id="rId2" Type="http://schemas.openxmlformats.org/officeDocument/2006/relationships/image" Target="../media/image60.png"/><Relationship Id="rId16" Type="http://schemas.openxmlformats.org/officeDocument/2006/relationships/image" Target="../media/image7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65.svg"/><Relationship Id="rId5" Type="http://schemas.openxmlformats.org/officeDocument/2006/relationships/image" Target="../media/image62.svg"/><Relationship Id="rId15" Type="http://schemas.openxmlformats.org/officeDocument/2006/relationships/image" Target="../media/image69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64.svg"/><Relationship Id="rId14" Type="http://schemas.openxmlformats.org/officeDocument/2006/relationships/image" Target="../media/image68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9.svg"/><Relationship Id="rId3" Type="http://schemas.openxmlformats.org/officeDocument/2006/relationships/image" Target="../media/image62.svg"/><Relationship Id="rId7" Type="http://schemas.openxmlformats.org/officeDocument/2006/relationships/image" Target="../media/image64.svg"/><Relationship Id="rId12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67.svg"/><Relationship Id="rId5" Type="http://schemas.openxmlformats.org/officeDocument/2006/relationships/image" Target="../media/image63.svg"/><Relationship Id="rId15" Type="http://schemas.openxmlformats.org/officeDocument/2006/relationships/image" Target="../media/image71.svg"/><Relationship Id="rId10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65.svg"/><Relationship Id="rId14" Type="http://schemas.openxmlformats.org/officeDocument/2006/relationships/image" Target="../media/image7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A_Fors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22FA0-124C-0357-A129-F8FE28FA56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E0D970FF-3749-6C40-8682-83A0203F1B9B}" type="datetime1">
              <a:rPr lang="nb-NO" smtClean="0"/>
              <a:t>22.04.2025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r>
              <a:rPr lang="nb-NO"/>
              <a:t>Prosjektkanvas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spc="0" baseline="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C8E90A6C-866A-91F3-AD59-172E597BDE5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pic>
        <p:nvPicPr>
          <p:cNvPr id="13" name="LogoSymbol">
            <a:extLst>
              <a:ext uri="{FF2B5EF4-FFF2-40B4-BE49-F238E27FC236}">
                <a16:creationId xmlns:a16="http://schemas.microsoft.com/office/drawing/2014/main" id="{4D0FF863-48E2-B10B-78CE-14B2074E37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4" name="logo_engelsk" hidden="1">
            <a:extLst>
              <a:ext uri="{FF2B5EF4-FFF2-40B4-BE49-F238E27FC236}">
                <a16:creationId xmlns:a16="http://schemas.microsoft.com/office/drawing/2014/main" id="{0F8B01C0-27D9-4168-BE4F-873EC7E48D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6E2603E-3081-6A60-C479-12C191D360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D1FD4448-3BC4-4650-B029-3644EE3925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399E93F-310F-F87F-1868-F4F66287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256756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C_Kap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42FB-2FCC-6990-B4B0-0C772BB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85C5E00B-8E23-AB43-A4CB-A4EB7B928CAB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D4F16-02B4-F5C2-84D5-FD8BD32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475C77-B441-FD12-A941-17B0A5A6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38B107-12FE-5E70-DFC7-507BAEA0A4AD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7C17BE9-5DE8-CA8B-5952-3869A8D93C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562" r="14439" b="7542"/>
          <a:stretch>
            <a:fillRect/>
          </a:stretch>
        </p:blipFill>
        <p:spPr>
          <a:xfrm>
            <a:off x="5131397" y="1"/>
            <a:ext cx="7060603" cy="6866639"/>
          </a:xfrm>
          <a:custGeom>
            <a:avLst/>
            <a:gdLst>
              <a:gd name="connsiteX0" fmla="*/ 0 w 14120286"/>
              <a:gd name="connsiteY0" fmla="*/ 0 h 13733278"/>
              <a:gd name="connsiteX1" fmla="*/ 14120286 w 14120286"/>
              <a:gd name="connsiteY1" fmla="*/ 0 h 13733278"/>
              <a:gd name="connsiteX2" fmla="*/ 14120286 w 14120286"/>
              <a:gd name="connsiteY2" fmla="*/ 13733278 h 13733278"/>
              <a:gd name="connsiteX3" fmla="*/ 0 w 14120286"/>
              <a:gd name="connsiteY3" fmla="*/ 13733278 h 137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0286" h="13733278">
                <a:moveTo>
                  <a:pt x="0" y="0"/>
                </a:moveTo>
                <a:lnTo>
                  <a:pt x="14120286" y="0"/>
                </a:lnTo>
                <a:lnTo>
                  <a:pt x="14120286" y="13733278"/>
                </a:lnTo>
                <a:lnTo>
                  <a:pt x="0" y="13733278"/>
                </a:lnTo>
                <a:close/>
              </a:path>
            </a:pathLst>
          </a:cu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C1C684B0-99F5-0068-AFCE-CEB8D19E8B5D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D5A437-6FCF-A7CC-C755-1CE764BDBA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68863"/>
            <a:ext cx="7020457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/>
              <a:t>Kapittelnavn</a:t>
            </a:r>
            <a:endParaRPr lang="nb-NO" noProof="0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FEF8FAA-6380-21B2-B8BB-F5428087A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2" y="6110048"/>
            <a:ext cx="3600684" cy="3847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nb-NO" noProof="0"/>
              <a:t>Her er det plass til en undertittel som kan gå over flere linjer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058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A_Tittel og punktl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30DBEE3-3909-8C7C-C047-2099EA4776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2091205"/>
            <a:ext cx="6841301" cy="3158389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700" spc="0" baseline="0"/>
            </a:lvl1pPr>
            <a:lvl2pPr marL="720000" indent="-108000">
              <a:lnSpc>
                <a:spcPct val="110000"/>
              </a:lnSpc>
              <a:spcBef>
                <a:spcPts val="0"/>
              </a:spcBef>
              <a:buFont typeface="+mj-lt"/>
              <a:buAutoNum type="romanLcPeriod"/>
              <a:defRPr sz="1700" spc="0" baseline="0"/>
            </a:lvl2pPr>
            <a:lvl3pPr marL="990000" indent="-108000">
              <a:lnSpc>
                <a:spcPct val="110000"/>
              </a:lnSpc>
              <a:spcBef>
                <a:spcPts val="0"/>
              </a:spcBef>
              <a:defRPr sz="1700" spc="0" baseline="0"/>
            </a:lvl3pPr>
            <a:lvl4pPr marL="1260000" indent="-108000">
              <a:lnSpc>
                <a:spcPct val="110000"/>
              </a:lnSpc>
              <a:spcBef>
                <a:spcPts val="0"/>
              </a:spcBef>
              <a:defRPr sz="1700" spc="0" baseline="0"/>
            </a:lvl4pPr>
            <a:lvl5pPr marL="1530000" indent="-108000">
              <a:lnSpc>
                <a:spcPct val="110000"/>
              </a:lnSpc>
              <a:spcBef>
                <a:spcPts val="0"/>
              </a:spcBef>
              <a:defRPr sz="170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ED809D-C705-E552-9A07-2CD262D8AB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9DEA2-AB05-98C9-9AA7-89321929AF9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1781BDF-6704-524E-9BFE-1BDEE700A277}" type="datetime1">
              <a:rPr lang="nb-NO" smtClean="0"/>
              <a:t>22.04.2025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447F90-7766-EF22-FD8F-849280F962D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Prosjektkanvas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CF2F81-7486-D89C-2309-04F31122828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24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B_Ingress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128822"/>
            <a:ext cx="5040958" cy="1516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6616D-93A1-324F-D529-119B849241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95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30DBEE3-3909-8C7C-C047-2099EA4776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8092" y="27111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01171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C_Ingress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50911D6-CB4B-4E12-C995-159BEBC8F9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92" y="1154483"/>
            <a:ext cx="5040958" cy="21602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565327"/>
            <a:ext cx="5040958" cy="1080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82E2880-5490-8347-B5C5-1637F8D5C6B0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147B905-3B78-695C-3258-FFC1BB8574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8092" y="27111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6616D-93A1-324F-D529-119B849241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95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</p:spTree>
    <p:extLst>
      <p:ext uri="{BB962C8B-B14F-4D97-AF65-F5344CB8AC3E}">
        <p14:creationId xmlns:p14="http://schemas.microsoft.com/office/powerpoint/2010/main" val="92145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D_Tittel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2131385"/>
            <a:ext cx="5040958" cy="1080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4143994-9C8D-FACB-54F8-87171D0EA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71" y="2131385"/>
            <a:ext cx="5040958" cy="29807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3EA6DC-681A-FEAA-205C-D23A290ADAE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E77D6DE-C3C2-D54F-A453-C6917EBD4246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2981F4-53CC-05EE-7234-5D4F4F58794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B5C078-3D57-5EF6-DF64-C8C2ED36FC4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E4001142-BB06-62E8-67AB-D7836458387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9693415-EBAF-9133-AA68-5063DD5871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8092" y="32736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3319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E_Tittel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C71FDD-C8FC-B945-B9B8-C2BE55255D58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3205272-C4ED-DC1F-8991-951606C82B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2131385"/>
            <a:ext cx="5040958" cy="1080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7A5BBC6-B6DD-3D9E-E42F-1192382CB3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71" y="2131385"/>
            <a:ext cx="5040958" cy="18392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7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B1D7FE2-AF40-8CB2-D5B8-69DED126A1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8092" y="32736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311F5E-9BD1-BABC-7C1C-486A750EE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5762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F_Tittel og 3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102354"/>
            <a:ext cx="3600684" cy="25739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414DD01-B2EE-7AFF-995B-74B3126176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635" y="2102354"/>
            <a:ext cx="3600684" cy="25739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8982450-B8E7-E406-3456-0B51462B93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882" y="2102354"/>
            <a:ext cx="3600684" cy="25739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F17AC3D-F287-645E-685B-2C943688E65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948C733-4062-A443-AAE1-FFC0C54BF7D7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6E98CE0-BA8A-CFB0-D671-CDA9DBC9C3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3DC8058-0066-9063-6257-A933BAB79CA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3E2F7D7-E675-6825-3211-11DBFC81A6C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6ED4E-B16D-F3C2-58F7-5A4A72053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24178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G_Tittel og 3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F17AC3D-F287-645E-685B-2C943688E65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83E295A-F15E-EE42-BB20-8B8DFC21973A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6E98CE0-BA8A-CFB0-D671-CDA9DBC9C3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3DC8058-0066-9063-6257-A933BAB79CA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3E2F7D7-E675-6825-3211-11DBFC81A6C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B20DD90-D6D6-91F2-180B-77CBC1755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516011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1F85EC5-0318-3753-4836-415EFCE638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635" y="2516011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20FA81F-2827-2312-01DD-E6FEBF2E62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882" y="2516011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362FAE3-1046-596D-F663-400656F877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102354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D2B4C47-9BAA-60B0-0D12-642CA467A1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0635" y="2102354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50551ED-1152-F968-653B-28424AB021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00882" y="2102354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46C92-98DF-B898-1532-0F6CBFC0E5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95574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H_Tittel og 3 kolonner med 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41DE113-D328-B3EB-A2F5-2A0BAC6DDF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2148115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</a:t>
            </a:r>
            <a:endParaRPr lang="nb-NO" noProof="0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C764060-4D9F-2B0D-9E07-4824A43706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635" y="2148115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2</a:t>
            </a:r>
            <a:endParaRPr lang="nb-NO" noProof="0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B4DAB2C-0537-50C9-E54C-BB6D2305EB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0882" y="2148115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3</a:t>
            </a:r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C74-7D2A-2376-7C98-F721FF63C69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0643E4E-84B9-B946-8C24-FF55BA36A49F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FCCDE-5638-7C91-C6AF-4364E971685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49B6E-2A2A-4DB6-3704-550A2C86EF2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2E1035F8-0987-09D4-5E67-AA6EDADE059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001FD6B-3E3C-0E77-B3E0-D28FA069A0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3089324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301DB47-FCE2-8AF6-FD5A-B4ABEAC05D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635" y="3089324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ADEF9BF-E372-C3E8-4F53-413F68E29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882" y="3089324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CA26045-3A4B-93D2-A6E6-D73BE8E401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675667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447470F-B637-25D8-F324-F38C6635BB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0635" y="2675667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FD43F39-AFC4-9D4A-5666-A2C6ED785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00882" y="2675667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3D547-6EF0-D741-0C62-2C9E0AE34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2198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I_Tittel og 4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079021D-1D44-F0E2-E92B-265725FBAB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9662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D740947-6D9A-DE6B-7306-5954FEAA61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CBC7AA-8847-2CE7-E89C-E2C000238A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5273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CB846-5614-8D6B-F49E-B735B04371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DECB90D-8A93-834F-9ADB-3C651154969A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4E76-F660-9712-D941-6629DA4D33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83723-0F25-0C53-0908-3DB447AD0F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A5505B3-6EE7-6B65-6CB7-7C06B7EA086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EBD4D-B3EE-D5CC-8978-747E08B932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7564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B_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693AD196-D0E8-7B41-B623-55FD402B28DB}" type="datetime1">
              <a:rPr lang="nb-NO" smtClean="0"/>
              <a:t>22.04.2025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r>
              <a:rPr lang="nb-NO"/>
              <a:t>Prosjektkanvas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spc="0" baseline="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DAA0723E-3EA7-FC54-3D4D-BE3694048E6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33567E11-A0AB-BF0E-CC77-A8CFAFD144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8FF3E9AF-3C8D-578E-9BA8-C379B6EE2F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D7A21765-CA18-A1A8-6812-95822510690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C43ED139-B7F6-EE5B-2549-8499050A455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0927E65-58D8-1A21-4C3B-B4626036A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E443497-54FC-ADE4-7E81-CF3216D97F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  <a:endParaRPr lang="nb-NO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FC2E5DB-AD57-EB40-6653-9C0900431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3853723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J_Tittel og 4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CB846-5614-8D6B-F49E-B735B04371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D15B9C1-4F64-E14D-AEE5-19D541873FE1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4E76-F660-9712-D941-6629DA4D33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83723-0F25-0C53-0908-3DB447AD0F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A5505B3-6EE7-6B65-6CB7-7C06B7EA086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EBD4D-B3EE-D5CC-8978-747E08B932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BAD2BB6-959F-A9E8-1196-E90311A39F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88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AB8CFCC-AD85-CC15-D572-6E2F3E52F3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6727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F944573-A3B1-69DD-00E1-66C77EA461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36727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0EB0745-1565-35A1-9287-4DCCC8B78F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8935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1A51F6A-7976-217A-3EEA-163F1B02D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8935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CA7AC11-B0A1-2DC9-78B2-4DFD4C5099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55273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9046536-CA96-5920-CBEC-AAAF2C2FED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55273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65910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K_Tittel og 4 kolonner med 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41DE113-D328-B3EB-A2F5-2A0BAC6DDF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</a:t>
            </a:r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C74-7D2A-2376-7C98-F721FF63C69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B9B75563-10EF-874B-85C4-D660214F1C08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FCCDE-5638-7C91-C6AF-4364E971685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2E1035F8-0987-09D4-5E67-AA6EDADE059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4D9340B-8713-46F5-F828-689E8F82B9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36727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2</a:t>
            </a:r>
            <a:endParaRPr lang="nb-NO" noProof="0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8C0D8EF8-3942-6807-24BE-57720945EA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3065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3</a:t>
            </a:r>
            <a:endParaRPr lang="nb-NO" noProof="0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85D4179-D1E3-1811-96C3-882E1D30C7F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46469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4</a:t>
            </a:r>
            <a:endParaRPr lang="nb-NO" noProof="0" dirty="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4A38128F-AF2A-785C-7812-B5D8B8CB74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13C8F8CF-59B9-C172-8951-0343F4FDF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75130C85-309E-4897-FDDB-96A39AFA35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36727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AAB456DD-1A19-1924-3908-8DE1E9CCC18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36727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89C258E1-1EE2-9EBD-F492-00879B0014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3065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A097D771-91CE-597A-939F-700938719E5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3065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D3335989-26E2-161C-DA06-72A956D3ED3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46469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CA1C19C-28E1-AA2C-80F0-ADBAF74F618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46469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C7E42-842A-10FB-83AE-BECA5956C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961578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A_Ingress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87231"/>
            <a:ext cx="5040958" cy="1741816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187232"/>
            <a:ext cx="5040958" cy="8281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CD1D586-CBAB-7B1D-62BF-F35307A44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092" y="2287611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  <a:lvl2pPr marL="457155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2pPr>
            <a:lvl3pPr marL="685733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3pPr>
            <a:lvl4pPr marL="914310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4pPr>
            <a:lvl5pPr marL="1142888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5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/>
              <a:t>Lorem ipsum dolor sit amet, consectetur adipiscing elit. </a:t>
            </a:r>
          </a:p>
          <a:p>
            <a:pPr lvl="0"/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4F37D-E000-91C9-4548-1BFA384DBE0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9807FD5-19D9-2541-A26E-96E2F125685A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B9A9B-171E-257B-A9E0-C57D4A2B30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AA82-63DD-0CC6-AEB7-4C19900258E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811421B-92D2-081B-E4CD-BF7E26F890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7935" y="2667201"/>
            <a:ext cx="2622720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Her er det plass til faktatittel som kan gå over to linjer</a:t>
            </a:r>
            <a:endParaRPr lang="nb-NO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D1EFC13C-AB7D-1FC0-5F8A-06C9B807CF5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</p:spTree>
    <p:extLst>
      <p:ext uri="{BB962C8B-B14F-4D97-AF65-F5344CB8AC3E}">
        <p14:creationId xmlns:p14="http://schemas.microsoft.com/office/powerpoint/2010/main" val="1964722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B_Ingress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CD1D586-CBAB-7B1D-62BF-F35307A44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092" y="1156235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/>
              <a:t>Lorem ipsum dolor sit amet, consectetur adipiscing elit. </a:t>
            </a:r>
          </a:p>
          <a:p>
            <a:pPr lvl="0"/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BE0A8-00A0-D8C3-7DDD-E82DDF26CB5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8DFBF66-17B2-8842-89C1-01FC52EAC62A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A4A9F-FDBC-0237-37D4-E8F1AE5AB5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7D5BA-F5E0-E271-21BF-CE431D684A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EC2AF9B-53B3-415B-028B-65F9AFB31C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7935" y="1535592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Her er det plass til faktatittel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F40DAB8E-C77C-5544-BB11-A212143551F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B44275-5A54-2DD2-2BF8-1FB1BBB629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87231"/>
            <a:ext cx="5040958" cy="1741816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6309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C_Tittel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spc="0" baseline="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CD1D586-CBAB-7B1D-62BF-F35307A44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216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/>
              <a:t>Lorem ipsum dolor sit amet, consectetur adipiscing elit. </a:t>
            </a:r>
          </a:p>
          <a:p>
            <a:pPr lvl="0"/>
            <a:endParaRPr lang="nb-NO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11D927C-4ABE-3A5D-38F1-40174CC09B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728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/>
              <a:t>Lorem ipsum dolor sit amet, consectetur adipiscing elit. </a:t>
            </a:r>
          </a:p>
          <a:p>
            <a:pPr lvl="0"/>
            <a:endParaRPr lang="nb-NO" noProof="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DC78D74-2520-6578-F779-BCF44F84E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935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/>
              <a:t>Lorem ipsum dolor sit amet, consectetur adipiscing elit. </a:t>
            </a:r>
          </a:p>
          <a:p>
            <a:pPr lvl="0"/>
            <a:endParaRPr lang="nb-NO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6A9F9-D6E0-C1B0-F91E-838D329A570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pc="0" baseline="0"/>
            </a:lvl1pPr>
          </a:lstStyle>
          <a:p>
            <a:fld id="{D9158A82-57C4-D342-964C-60A682EB1CC4}" type="datetime1">
              <a:rPr lang="nb-NO" smtClean="0"/>
              <a:t>22.04.2025</a:t>
            </a:fld>
            <a:endParaRPr lang="nb-NO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6A2434-8270-F108-F250-3C2547B1A8A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nb-NO"/>
              <a:t>Prosjektkanvas</a:t>
            </a:r>
            <a:endParaRPr lang="nb-NO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FF7BC-70DA-3890-F11A-371B1338ED1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286FCE4-A991-5D11-41EA-DB26308E0F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69197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Her er det plass til faktatittel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DF063E48-8B04-7E26-1C81-4987E746C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7469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Her er det plass til faktatittel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D61F8A5-D8A8-BCAE-DAD1-A854F659B4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5146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Her er det plass til faktatittel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C874F4E7-575A-4C13-8A0A-438E6F93305F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FE203A-D442-7623-8A00-201B0B251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55066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D_Tittel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11D927C-4ABE-3A5D-38F1-40174CC09B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728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/>
              <a:t>Lorem ipsum dolor sit amet, consectetur adipiscing elit. </a:t>
            </a:r>
          </a:p>
          <a:p>
            <a:pPr lvl="0"/>
            <a:endParaRPr lang="nb-NO" noProof="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DC78D74-2520-6578-F779-BCF44F84E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935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/>
              <a:t>Lorem ipsum dolor sit amet, consectetur adipiscing elit. </a:t>
            </a:r>
          </a:p>
          <a:p>
            <a:pPr lvl="0"/>
            <a:endParaRPr lang="nb-NO" noProof="0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6F3CD1E-B698-C813-B8BC-510FE68BAE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099318"/>
            <a:ext cx="3600684" cy="21959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FB7B8-4B84-BF74-CA88-E92E0218C0B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F4C25C7-A77F-1040-9344-63BF531E15B5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E57C31-3AA7-C9CE-75BC-7624D420BEC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EC480E-E4C0-6E98-BF77-ADEBE1B845E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CDC182E-DDEA-8BD2-E8E5-E561B354DB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69197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Her er det plass til faktatittel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3962E5E-BFCD-8ECD-CB94-B64725D358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7469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Her er det plass til faktatittel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E63328A0-8326-26AD-0F5C-1C3709ED80BE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F78853-B9C4-5EED-5E51-DC8A71624D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10155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A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48D48897-4153-DE49-94BF-324EB11C82F6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81DBD636-F0D6-C933-F03A-6BDD4B53B2E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14C28C-B2F8-9F43-3AD2-1B864043A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9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B439903-5BC9-16DF-DF97-FB14C289E2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1" y="2132206"/>
            <a:ext cx="5040958" cy="1516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59DE05E-6709-2717-D686-2544B1D843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8071" y="3714523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26338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B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AAFA78B8-07DA-3A41-90DF-E2E98D2EF8C8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F63BDE-F9FC-8076-C868-3083ACDD2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95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E70095CA-F5A0-C912-EFE4-F48E163E370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</p:spTree>
    <p:extLst>
      <p:ext uri="{BB962C8B-B14F-4D97-AF65-F5344CB8AC3E}">
        <p14:creationId xmlns:p14="http://schemas.microsoft.com/office/powerpoint/2010/main" val="3433936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C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27F8189D-E727-EE49-9DFF-841A953DE8B3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E5A24324-7470-FFF5-E8EE-65760CFE5FC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BDF2146-8B23-01EA-46B4-BAED94DCBC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133649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E64BD10-66A6-062E-ADEF-0DE50D7A3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1719991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4ECB0B-A2D4-A747-C54C-150BEA317F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1192440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02686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D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062A300-EFA2-700C-01B9-9E0EFF522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025792"/>
            <a:ext cx="5524521" cy="12403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2668260"/>
            <a:ext cx="5524521" cy="304356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D6BB4-F88D-FF8E-E050-364A69220EB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648AAC4-92F5-8F44-9141-1B15DD36DFCE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A10C7-C95A-DD61-30ED-FDBE3D2CAD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4DE4B-19BF-9405-151F-D220A6C1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7196379D-7154-0E87-9475-47CA6FB74FD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D64FE9-2F85-F10B-20A3-97AF8E275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524522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1D5AD328-4900-BE5F-997D-4BE334EB97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09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849314D8-707A-3670-3419-FF06875DB0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5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C_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B58C4ECB-46A0-E649-9BAF-E68C3718D364}" type="datetime1">
              <a:rPr lang="nb-NO" smtClean="0"/>
              <a:t>22.04.2025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r>
              <a:rPr lang="nb-NO"/>
              <a:t>Prosjektkanvas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spc="0" baseline="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F8B2A05B-49B5-AD47-10A5-8505359C2AF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0034E343-550B-3FB4-18B2-1D6D3873B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A28F085E-31B0-E30F-46FB-D9C2189CB1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0F6F5578-8D15-C55C-8321-74ED213E26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5D46C675-10EF-07CC-615B-88A14447DF9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A14CF774-1BF3-55C9-955C-75A0B08290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17ABF60-3828-D7B1-5F83-51E0F6131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AE64E7-18D7-957B-DC15-1D8617B3C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Sett inn - Institusjon/Navn/Tittel/Dato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62518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E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062A300-EFA2-700C-01B9-9E0EFF522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1" y="952500"/>
            <a:ext cx="5524521" cy="13136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0116" y="969928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A2A8D-AA1F-29E2-1305-94352C1E705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 baseline="0"/>
            </a:lvl1pPr>
          </a:lstStyle>
          <a:p>
            <a:fld id="{4F614C0E-60DF-BB4B-AD72-214E4CEFDEB9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4A474-4B81-903B-BC54-A6B7C99872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353EB1-0A03-8593-E1B9-67A699F5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AA3CEBD3-D184-4FBA-816D-532ABEED9135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B6B29B3-0B61-26ED-E21A-5E6579FB3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883290B-3F0D-705D-F38B-FE9CEDF85F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0116" y="5729253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43434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A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FC7E142-B47D-80A5-0BA2-2286EFF50A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954477"/>
            <a:ext cx="5903906" cy="5903524"/>
          </a:xfrm>
          <a:custGeom>
            <a:avLst/>
            <a:gdLst>
              <a:gd name="connsiteX0" fmla="*/ 1117518 w 11807043"/>
              <a:gd name="connsiteY0" fmla="*/ 42 h 11807047"/>
              <a:gd name="connsiteX1" fmla="*/ 4308327 w 11807043"/>
              <a:gd name="connsiteY1" fmla="*/ 43 h 11807047"/>
              <a:gd name="connsiteX2" fmla="*/ 5373133 w 11807043"/>
              <a:gd name="connsiteY2" fmla="*/ 778408 h 11807047"/>
              <a:gd name="connsiteX3" fmla="*/ 6587481 w 11807043"/>
              <a:gd name="connsiteY3" fmla="*/ 4598159 h 11807047"/>
              <a:gd name="connsiteX4" fmla="*/ 7209065 w 11807043"/>
              <a:gd name="connsiteY4" fmla="*/ 5219769 h 11807047"/>
              <a:gd name="connsiteX5" fmla="*/ 8410793 w 11807043"/>
              <a:gd name="connsiteY5" fmla="*/ 4598159 h 11807047"/>
              <a:gd name="connsiteX6" fmla="*/ 9625141 w 11807043"/>
              <a:gd name="connsiteY6" fmla="*/ 778408 h 11807047"/>
              <a:gd name="connsiteX7" fmla="*/ 9841349 w 11807043"/>
              <a:gd name="connsiteY7" fmla="*/ 391028 h 11807047"/>
              <a:gd name="connsiteX8" fmla="*/ 11416029 w 11807043"/>
              <a:gd name="connsiteY8" fmla="*/ 268507 h 11807047"/>
              <a:gd name="connsiteX9" fmla="*/ 11538545 w 11807043"/>
              <a:gd name="connsiteY9" fmla="*/ 1843258 h 11807047"/>
              <a:gd name="connsiteX10" fmla="*/ 9962061 w 11807043"/>
              <a:gd name="connsiteY10" fmla="*/ 3686465 h 11807047"/>
              <a:gd name="connsiteX11" fmla="*/ 9783699 w 11807043"/>
              <a:gd name="connsiteY11" fmla="*/ 4619780 h 11807047"/>
              <a:gd name="connsiteX12" fmla="*/ 11745737 w 11807043"/>
              <a:gd name="connsiteY12" fmla="*/ 10327789 h 11807047"/>
              <a:gd name="connsiteX13" fmla="*/ 11807009 w 11807043"/>
              <a:gd name="connsiteY13" fmla="*/ 10689948 h 11807047"/>
              <a:gd name="connsiteX14" fmla="*/ 10689947 w 11807043"/>
              <a:gd name="connsiteY14" fmla="*/ 11807047 h 11807047"/>
              <a:gd name="connsiteX15" fmla="*/ 4308327 w 11807043"/>
              <a:gd name="connsiteY15" fmla="*/ 11807047 h 11807047"/>
              <a:gd name="connsiteX16" fmla="*/ 3519185 w 11807043"/>
              <a:gd name="connsiteY16" fmla="*/ 11479129 h 11807047"/>
              <a:gd name="connsiteX17" fmla="*/ 326570 w 11807043"/>
              <a:gd name="connsiteY17" fmla="*/ 8289994 h 11807047"/>
              <a:gd name="connsiteX18" fmla="*/ 319364 w 11807043"/>
              <a:gd name="connsiteY18" fmla="*/ 6718844 h 11807047"/>
              <a:gd name="connsiteX19" fmla="*/ 1899448 w 11807043"/>
              <a:gd name="connsiteY19" fmla="*/ 6702632 h 11807047"/>
              <a:gd name="connsiteX20" fmla="*/ 3526383 w 11807043"/>
              <a:gd name="connsiteY20" fmla="*/ 8297193 h 11807047"/>
              <a:gd name="connsiteX21" fmla="*/ 5095667 w 11807043"/>
              <a:gd name="connsiteY21" fmla="*/ 8291798 h 11807047"/>
              <a:gd name="connsiteX22" fmla="*/ 5101075 w 11807043"/>
              <a:gd name="connsiteY22" fmla="*/ 6711646 h 11807047"/>
              <a:gd name="connsiteX23" fmla="*/ 324770 w 11807043"/>
              <a:gd name="connsiteY23" fmla="*/ 1904515 h 11807047"/>
              <a:gd name="connsiteX24" fmla="*/ 464 w 11807043"/>
              <a:gd name="connsiteY24" fmla="*/ 1117140 h 11807047"/>
              <a:gd name="connsiteX25" fmla="*/ 1117518 w 11807043"/>
              <a:gd name="connsiteY25" fmla="*/ 42 h 1180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07043" h="11807047">
                <a:moveTo>
                  <a:pt x="1117518" y="42"/>
                </a:moveTo>
                <a:lnTo>
                  <a:pt x="4308327" y="43"/>
                </a:lnTo>
                <a:cubicBezTo>
                  <a:pt x="4794789" y="43"/>
                  <a:pt x="5225393" y="315352"/>
                  <a:pt x="5373133" y="778408"/>
                </a:cubicBezTo>
                <a:lnTo>
                  <a:pt x="6587481" y="4598159"/>
                </a:lnTo>
                <a:cubicBezTo>
                  <a:pt x="6681163" y="4893653"/>
                  <a:pt x="6913585" y="5126087"/>
                  <a:pt x="7209065" y="5219769"/>
                </a:cubicBezTo>
                <a:cubicBezTo>
                  <a:pt x="7711741" y="5380129"/>
                  <a:pt x="8250445" y="5102663"/>
                  <a:pt x="8410793" y="4598159"/>
                </a:cubicBezTo>
                <a:lnTo>
                  <a:pt x="9625141" y="778408"/>
                </a:lnTo>
                <a:cubicBezTo>
                  <a:pt x="9670185" y="636068"/>
                  <a:pt x="9744049" y="504539"/>
                  <a:pt x="9841349" y="391028"/>
                </a:cubicBezTo>
                <a:cubicBezTo>
                  <a:pt x="10243133" y="-77433"/>
                  <a:pt x="10947595" y="-133288"/>
                  <a:pt x="11416029" y="268507"/>
                </a:cubicBezTo>
                <a:cubicBezTo>
                  <a:pt x="11884477" y="670303"/>
                  <a:pt x="11940325" y="1374797"/>
                  <a:pt x="11538545" y="1843258"/>
                </a:cubicBezTo>
                <a:lnTo>
                  <a:pt x="9962061" y="3686465"/>
                </a:lnTo>
                <a:cubicBezTo>
                  <a:pt x="9742261" y="3944125"/>
                  <a:pt x="9675593" y="4299073"/>
                  <a:pt x="9783699" y="4619780"/>
                </a:cubicBezTo>
                <a:lnTo>
                  <a:pt x="11745737" y="10327789"/>
                </a:lnTo>
                <a:cubicBezTo>
                  <a:pt x="11787177" y="10443105"/>
                  <a:pt x="11807009" y="10565631"/>
                  <a:pt x="11807009" y="10689948"/>
                </a:cubicBezTo>
                <a:cubicBezTo>
                  <a:pt x="11807009" y="11306161"/>
                  <a:pt x="11306135" y="11807047"/>
                  <a:pt x="10689947" y="11807047"/>
                </a:cubicBezTo>
                <a:lnTo>
                  <a:pt x="4308327" y="11807047"/>
                </a:lnTo>
                <a:cubicBezTo>
                  <a:pt x="4012846" y="11807047"/>
                  <a:pt x="3728182" y="11688126"/>
                  <a:pt x="3519185" y="11479129"/>
                </a:cubicBezTo>
                <a:lnTo>
                  <a:pt x="326570" y="8289994"/>
                </a:lnTo>
                <a:cubicBezTo>
                  <a:pt x="-105837" y="7857565"/>
                  <a:pt x="-109440" y="7156683"/>
                  <a:pt x="319364" y="6718844"/>
                </a:cubicBezTo>
                <a:cubicBezTo>
                  <a:pt x="751773" y="6277414"/>
                  <a:pt x="1459845" y="6270202"/>
                  <a:pt x="1899448" y="6702632"/>
                </a:cubicBezTo>
                <a:lnTo>
                  <a:pt x="3526383" y="8297193"/>
                </a:lnTo>
                <a:cubicBezTo>
                  <a:pt x="3962406" y="8724215"/>
                  <a:pt x="4661459" y="8722411"/>
                  <a:pt x="5095667" y="8291798"/>
                </a:cubicBezTo>
                <a:cubicBezTo>
                  <a:pt x="5533481" y="7855762"/>
                  <a:pt x="5535281" y="7149472"/>
                  <a:pt x="5101075" y="6711646"/>
                </a:cubicBezTo>
                <a:lnTo>
                  <a:pt x="324770" y="1904515"/>
                </a:lnTo>
                <a:cubicBezTo>
                  <a:pt x="117574" y="1695505"/>
                  <a:pt x="464" y="1412631"/>
                  <a:pt x="464" y="1117140"/>
                </a:cubicBezTo>
                <a:cubicBezTo>
                  <a:pt x="464" y="500935"/>
                  <a:pt x="501336" y="42"/>
                  <a:pt x="1117518" y="42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E90AF-803D-2453-4234-AADB1F6230C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089CAEE-E85E-2542-BC96-982F87D1904A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316C0-5D47-7827-4A8A-8B1CA5DE7BB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B6FB0F-3580-E252-274A-C18F8775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0949CA3B-FF86-007D-F8D2-FBAA5013A12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BD3ACE-A274-4946-2A6E-7CDF2C8FF6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21036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B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58AD98-FA54-0C0C-61DF-81D51EE7B2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954477"/>
            <a:ext cx="5903907" cy="5903521"/>
          </a:xfrm>
          <a:custGeom>
            <a:avLst/>
            <a:gdLst>
              <a:gd name="connsiteX0" fmla="*/ 10696777 w 11807045"/>
              <a:gd name="connsiteY0" fmla="*/ 24 h 11807042"/>
              <a:gd name="connsiteX1" fmla="*/ 11028529 w 11807045"/>
              <a:gd name="connsiteY1" fmla="*/ 53002 h 11807042"/>
              <a:gd name="connsiteX2" fmla="*/ 11807045 w 11807045"/>
              <a:gd name="connsiteY2" fmla="*/ 1116830 h 11807042"/>
              <a:gd name="connsiteX3" fmla="*/ 11807045 w 11807045"/>
              <a:gd name="connsiteY3" fmla="*/ 4307236 h 11807042"/>
              <a:gd name="connsiteX4" fmla="*/ 11807045 w 11807045"/>
              <a:gd name="connsiteY4" fmla="*/ 10689135 h 11807042"/>
              <a:gd name="connsiteX5" fmla="*/ 10690405 w 11807045"/>
              <a:gd name="connsiteY5" fmla="*/ 11805726 h 11807042"/>
              <a:gd name="connsiteX6" fmla="*/ 4308251 w 11807045"/>
              <a:gd name="connsiteY6" fmla="*/ 11805726 h 11807042"/>
              <a:gd name="connsiteX7" fmla="*/ 3191621 w 11807045"/>
              <a:gd name="connsiteY7" fmla="*/ 10689135 h 11807042"/>
              <a:gd name="connsiteX8" fmla="*/ 3459743 w 11807045"/>
              <a:gd name="connsiteY8" fmla="*/ 9963408 h 11807042"/>
              <a:gd name="connsiteX9" fmla="*/ 5036161 w 11807045"/>
              <a:gd name="connsiteY9" fmla="*/ 8121089 h 11807042"/>
              <a:gd name="connsiteX10" fmla="*/ 4930633 w 11807045"/>
              <a:gd name="connsiteY10" fmla="*/ 6771925 h 11807042"/>
              <a:gd name="connsiteX11" fmla="*/ 3581419 w 11807045"/>
              <a:gd name="connsiteY11" fmla="*/ 6877439 h 11807042"/>
              <a:gd name="connsiteX12" fmla="*/ 3396213 w 11807045"/>
              <a:gd name="connsiteY12" fmla="*/ 7209078 h 11807042"/>
              <a:gd name="connsiteX13" fmla="*/ 2181586 w 11807045"/>
              <a:gd name="connsiteY13" fmla="*/ 11028314 h 11807042"/>
              <a:gd name="connsiteX14" fmla="*/ 778522 w 11807045"/>
              <a:gd name="connsiteY14" fmla="*/ 11754042 h 11807042"/>
              <a:gd name="connsiteX15" fmla="*/ 14416 w 11807045"/>
              <a:gd name="connsiteY15" fmla="*/ 10869299 h 11807042"/>
              <a:gd name="connsiteX16" fmla="*/ 0 w 11807045"/>
              <a:gd name="connsiteY16" fmla="*/ 10690225 h 11807042"/>
              <a:gd name="connsiteX17" fmla="*/ 0 w 11807045"/>
              <a:gd name="connsiteY17" fmla="*/ 1117890 h 11807042"/>
              <a:gd name="connsiteX18" fmla="*/ 5951 w 11807045"/>
              <a:gd name="connsiteY18" fmla="*/ 1003680 h 11807042"/>
              <a:gd name="connsiteX19" fmla="*/ 1117712 w 11807045"/>
              <a:gd name="connsiteY19" fmla="*/ 240 h 11807042"/>
              <a:gd name="connsiteX20" fmla="*/ 1885470 w 11807045"/>
              <a:gd name="connsiteY20" fmla="*/ 306038 h 11807042"/>
              <a:gd name="connsiteX21" fmla="*/ 6840875 w 11807045"/>
              <a:gd name="connsiteY21" fmla="*/ 5001745 h 11807042"/>
              <a:gd name="connsiteX22" fmla="*/ 8194407 w 11807045"/>
              <a:gd name="connsiteY22" fmla="*/ 4965129 h 11807042"/>
              <a:gd name="connsiteX23" fmla="*/ 8411911 w 11807045"/>
              <a:gd name="connsiteY23" fmla="*/ 4597968 h 11807042"/>
              <a:gd name="connsiteX24" fmla="*/ 9625459 w 11807045"/>
              <a:gd name="connsiteY24" fmla="*/ 778731 h 11807042"/>
              <a:gd name="connsiteX25" fmla="*/ 10696777 w 11807045"/>
              <a:gd name="connsiteY25" fmla="*/ 24 h 1180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07045" h="11807042">
                <a:moveTo>
                  <a:pt x="10696777" y="24"/>
                </a:moveTo>
                <a:cubicBezTo>
                  <a:pt x="10806651" y="763"/>
                  <a:pt x="10918291" y="17873"/>
                  <a:pt x="11028529" y="53002"/>
                </a:cubicBezTo>
                <a:cubicBezTo>
                  <a:pt x="11492623" y="200516"/>
                  <a:pt x="11807045" y="631217"/>
                  <a:pt x="11807045" y="1116830"/>
                </a:cubicBezTo>
                <a:lnTo>
                  <a:pt x="11807045" y="4307236"/>
                </a:lnTo>
                <a:lnTo>
                  <a:pt x="11807045" y="10689135"/>
                </a:lnTo>
                <a:cubicBezTo>
                  <a:pt x="11807045" y="11306123"/>
                  <a:pt x="11307417" y="11805726"/>
                  <a:pt x="10690405" y="11805726"/>
                </a:cubicBezTo>
                <a:lnTo>
                  <a:pt x="4308251" y="11805726"/>
                </a:lnTo>
                <a:cubicBezTo>
                  <a:pt x="3691250" y="11805726"/>
                  <a:pt x="3191621" y="11306123"/>
                  <a:pt x="3191621" y="10689135"/>
                </a:cubicBezTo>
                <a:cubicBezTo>
                  <a:pt x="3191621" y="10423184"/>
                  <a:pt x="3286370" y="10165842"/>
                  <a:pt x="3459743" y="9963408"/>
                </a:cubicBezTo>
                <a:lnTo>
                  <a:pt x="5036161" y="8121089"/>
                </a:lnTo>
                <a:cubicBezTo>
                  <a:pt x="5379657" y="7719459"/>
                  <a:pt x="5332289" y="7115408"/>
                  <a:pt x="4930633" y="6771925"/>
                </a:cubicBezTo>
                <a:cubicBezTo>
                  <a:pt x="4528993" y="6428442"/>
                  <a:pt x="3924915" y="6475822"/>
                  <a:pt x="3581419" y="6877439"/>
                </a:cubicBezTo>
                <a:cubicBezTo>
                  <a:pt x="3498503" y="6974346"/>
                  <a:pt x="3434974" y="7087414"/>
                  <a:pt x="3396213" y="7209078"/>
                </a:cubicBezTo>
                <a:lnTo>
                  <a:pt x="2181586" y="11028314"/>
                </a:lnTo>
                <a:cubicBezTo>
                  <a:pt x="1994222" y="11616216"/>
                  <a:pt x="1366455" y="11941392"/>
                  <a:pt x="778522" y="11754042"/>
                </a:cubicBezTo>
                <a:cubicBezTo>
                  <a:pt x="372436" y="11624969"/>
                  <a:pt x="80944" y="11279077"/>
                  <a:pt x="14416" y="10869299"/>
                </a:cubicBezTo>
                <a:lnTo>
                  <a:pt x="0" y="10690225"/>
                </a:lnTo>
                <a:lnTo>
                  <a:pt x="0" y="1117890"/>
                </a:lnTo>
                <a:lnTo>
                  <a:pt x="5951" y="1003680"/>
                </a:lnTo>
                <a:cubicBezTo>
                  <a:pt x="63989" y="440299"/>
                  <a:pt x="539272" y="240"/>
                  <a:pt x="1117712" y="240"/>
                </a:cubicBezTo>
                <a:cubicBezTo>
                  <a:pt x="1403057" y="240"/>
                  <a:pt x="1678720" y="110069"/>
                  <a:pt x="1885470" y="306038"/>
                </a:cubicBezTo>
                <a:lnTo>
                  <a:pt x="6840875" y="5001745"/>
                </a:lnTo>
                <a:cubicBezTo>
                  <a:pt x="7224209" y="5365680"/>
                  <a:pt x="7830445" y="5349531"/>
                  <a:pt x="8194407" y="4965129"/>
                </a:cubicBezTo>
                <a:cubicBezTo>
                  <a:pt x="8293473" y="4861773"/>
                  <a:pt x="8367767" y="4735793"/>
                  <a:pt x="8411911" y="4597968"/>
                </a:cubicBezTo>
                <a:lnTo>
                  <a:pt x="9625459" y="778731"/>
                </a:lnTo>
                <a:cubicBezTo>
                  <a:pt x="9777693" y="301058"/>
                  <a:pt x="10220659" y="-3175"/>
                  <a:pt x="10696777" y="24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80919-3983-1D1B-2B94-5AB3DF2C369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5D9F4B7-8E2B-5244-8890-7A49FE49759B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F7D61-A80B-3C8B-A51E-DCE4B62F73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A23FA0-765B-00D8-D609-5F468E62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969CB4D8-5DD1-66D9-5A61-1140371ED45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AD381E-B37C-3F37-48EA-5BA99EA195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446595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C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5A4964-425D-7DA4-A21E-B2FE34A22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092" y="954477"/>
            <a:ext cx="5903908" cy="590352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E7708-CD97-313D-1C09-D31AAF53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5EBA-F6C6-DE4A-AFD6-A521A9FFFC8E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647A2-9DE2-CEE7-789B-D7DD95ED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E58DA-4F44-18C0-8A1E-D49F1D02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579697D2-48EC-9B5F-B6FC-578BE2A2B1D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1CF69A-8BDB-64F3-3D90-ACD82D3B6D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4331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D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EBB84CE-DF05-F230-D04A-4EBFF5AE3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092" y="954477"/>
            <a:ext cx="5903908" cy="59035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B1D7-63C9-805D-236F-AE310616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0DC2-E7ED-5D49-8DD6-2BDA03EEDA10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D04EF-6772-6FC9-AB08-43E880B1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1BD5F7-727E-C9A7-B48D-44944D75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54B19244-1F4E-3F45-17BE-54BBF21B882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6D508E-AFF4-C31B-0762-08F389FB3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354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A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86E7D57-E701-B8F7-C3F7-29E10D318B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9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3A636B-A85E-796D-762A-BADDA62E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9D603FD5-79F8-124A-9C7D-382F0EF547FA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D8C983A-C75F-1F12-99DF-A0A3A19C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BD862D0-7ADC-BD1B-CB80-CACFF67B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B8BABE3C-FA39-6D3D-55E8-AACF26609C6D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</p:spTree>
    <p:extLst>
      <p:ext uri="{BB962C8B-B14F-4D97-AF65-F5344CB8AC3E}">
        <p14:creationId xmlns:p14="http://schemas.microsoft.com/office/powerpoint/2010/main" val="3857214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B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49D7E-3B55-22B2-F7F2-CA35EAA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6F92A3C3-0AF6-B549-81E3-B507E8CC9724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9B4AB-7EEB-533B-587B-576AAD2B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814EA0-0A5F-7755-4C25-F2066EA1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86E7D57-E701-B8F7-C3F7-29E10D318B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9" cy="608806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327" b="-6327"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1E110B8C-3DEA-96CA-2BF6-0E754B96304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3197E24-A188-8E89-C60B-FFE00A4E67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6088063"/>
            <a:ext cx="12191999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67941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C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2668260"/>
            <a:ext cx="5524521" cy="304356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0A2F4-3704-C758-32B4-1D096427983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51DE48B-1A57-FA4F-A30E-ED280AC03797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6F85B-A9D1-46B0-DBD7-51C09879E90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EFC224-2E2D-C8E5-234A-0B83AD65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2C9B166-5FA9-4658-FA1C-2A0F2482E117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AC7A330-18B8-5881-7F77-BE7B720683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09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FC4A1E7-1FA1-1D97-07A1-DF5C798F0F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89955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D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0116" y="969928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91A59-8C15-8C20-C132-9C124187293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BDCBA20-9259-5247-AC2B-E9106EC6472D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70069-7880-F2B6-87D0-2F09038BF4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CC43DB-0E34-3E3B-5071-D9E091F9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52BDBF4-C712-6D64-28F2-1EAAD0DCA2C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6654E94-2CD7-9B3E-EB28-D8EC4B0C32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B7B13C0-DB28-A217-D18C-0B1305EF8B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0116" y="5729253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4001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E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8072" y="952500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88093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7D6BA-4296-E14F-3EA0-C6B13039955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386C48E-B6AC-2D40-B1A5-E22B55E23B8F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C7F7E-E347-5A50-E398-513AFBFAFCF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99B868-1E04-065D-AA3D-7A1B4314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B19399A-29A2-7C77-0D38-1E4F61D296B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24F1BEA-3033-6369-E57D-F23366A4F0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9C647C5-7BD9-37C0-2621-7DABDC3C7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09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448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D_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C60BFB56-F86C-6340-979B-A07A88BD330A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F38EF5E3-43B0-6F74-E163-486ED6BC07E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noProof="0"/>
              <a:t>bg_green_1_text_black,bg_green_2_text_black,bg_green_3_text_black,</a:t>
            </a:r>
            <a:endParaRPr lang="nb-NO" sz="400" noProof="0" dirty="0"/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A586AC31-C659-9BE2-6230-6AAFC8C75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7E3B9738-A4AF-29C7-093C-432360FE0E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1983111B-93ED-E7B4-7BE0-31DB3EB86E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321DA781-E47D-5E5A-5582-B395288FB3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94114DB-7F6D-89F8-FA80-9D698B49CB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  <a:endParaRPr lang="nb-NO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0B5191-872C-7AB1-5C11-8CF75ACD3E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1520853-8DB2-CEB8-1A62-EF2CF880A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4078887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F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8072" y="952500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80D937-2A59-6BFF-72CE-DC514C76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C22C7849-9F5C-0D52-2979-835BEE86BD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61102" y="952500"/>
            <a:ext cx="3682497" cy="475932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7B407DEE-A474-EB36-C8B0-E4AA7F56604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44131" y="952500"/>
            <a:ext cx="3682497" cy="4759325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CF9E5D-2295-BE76-8331-0205FD74332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238203A-2FDC-3D41-8E02-EA9E1C8284F1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39750-EC2E-4BF8-1295-FC4F397F40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5CCF20-7741-57A5-DF69-E24E2E80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CF13B21C-62DB-D324-6255-E3EA136C9AD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9F1DBD3-B2E0-5117-C699-AD8E0B25E5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1102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FB7C1E0-3EC8-F82C-BD1A-52F7D67E64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4131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528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A_Bilde og statement">
    <p:bg>
      <p:bgPr>
        <a:solidFill>
          <a:srgbClr val="C0C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10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979" r="-7979"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A261F359-32FC-C95D-6E40-36EF6B215D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909" y="5913620"/>
            <a:ext cx="5905090" cy="944381"/>
          </a:xfrm>
          <a:prstGeom prst="rect">
            <a:avLst/>
          </a:prstGeom>
          <a:solidFill>
            <a:schemeClr val="bg1"/>
          </a:solidFill>
        </p:spPr>
        <p:txBody>
          <a:bodyPr lIns="720000" tIns="90000" rIns="72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tx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E8D1E-2A1C-CCA1-B908-BA3DD7D89F8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707B82-47C7-3EB8-D174-700A56E4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E7DC74CC-1C4E-1649-9D42-638FBA07BA2F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E01644-8E2D-2A96-D899-D7AFC1DA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747936-636A-781F-7F4B-02E1B3AAD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270033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2550" spc="0" baseline="0"/>
            </a:lvl1pPr>
          </a:lstStyle>
          <a:p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C7086582-3002-40E8-6BBD-56B6D8B9C5D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</p:spTree>
    <p:extLst>
      <p:ext uri="{BB962C8B-B14F-4D97-AF65-F5344CB8AC3E}">
        <p14:creationId xmlns:p14="http://schemas.microsoft.com/office/powerpoint/2010/main" val="157554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B_Bilde og statement">
    <p:bg>
      <p:bgPr>
        <a:solidFill>
          <a:srgbClr val="A9A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10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979" r="-7979"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A261F359-32FC-C95D-6E40-36EF6B215D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910" y="5913620"/>
            <a:ext cx="5905090" cy="944381"/>
          </a:xfrm>
          <a:prstGeom prst="rect">
            <a:avLst/>
          </a:prstGeom>
          <a:solidFill>
            <a:schemeClr val="bg1"/>
          </a:solidFill>
        </p:spPr>
        <p:txBody>
          <a:bodyPr lIns="720000" tIns="90000" rIns="720000" bIns="90000" anchor="ctr">
            <a:no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tx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Navnesen</a:t>
            </a:r>
            <a:endParaRPr lang="nb-NO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E8D1E-2A1C-CCA1-B908-BA3DD7D89F8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707B82-47C7-3EB8-D174-700A56E4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16897D6F-6FD2-6647-AAD8-401CB9089CA0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E01644-8E2D-2A96-D899-D7AFC1DA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36E6B0-533F-066E-6D9C-1329CFE22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270033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2550" spc="0" baseline="0"/>
            </a:lvl1pPr>
          </a:lstStyle>
          <a:p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707BDFDE-A4A7-A210-2818-DCC87D950E53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</p:spTree>
    <p:extLst>
      <p:ext uri="{BB962C8B-B14F-4D97-AF65-F5344CB8AC3E}">
        <p14:creationId xmlns:p14="http://schemas.microsoft.com/office/powerpoint/2010/main" val="1357133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_Sita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A488B887-15B9-2747-8B57-B9FDD4959688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84992C-0EE0-B847-A130-9DCB0FDE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9853EC-C3DD-9EE5-8314-E7C46762F6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3160883"/>
            <a:ext cx="6841301" cy="1848949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 sz="3800" spc="0"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System uten endring forandrer ingenting. Endring uten system kan fort blir kaos.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3621C9-EF60-D957-0099-47032672A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5323135"/>
            <a:ext cx="3600684" cy="72009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70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noProof="0"/>
              <a:t>Navn Navnesen</a:t>
            </a:r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B829D31A-222A-DF10-84EA-9E1C0B5BEED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</p:spTree>
    <p:extLst>
      <p:ext uri="{BB962C8B-B14F-4D97-AF65-F5344CB8AC3E}">
        <p14:creationId xmlns:p14="http://schemas.microsoft.com/office/powerpoint/2010/main" val="643782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B_Sita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54656A77-456E-3743-B7B6-4CB1C3F3D621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84992C-0EE0-B847-A130-9DCB0FDE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9853EC-C3DD-9EE5-8314-E7C46762F6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3160883"/>
            <a:ext cx="6841301" cy="1848949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 sz="3800" spc="0"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System uten endring forandrer ingenting. Endring uten system kan fort blir kaos.</a:t>
            </a:r>
            <a:endParaRPr lang="nb-NO" noProof="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43614D6-D405-179A-FB8C-0F317D983B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5323135"/>
            <a:ext cx="3600684" cy="72009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70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Navn Navnesen</a:t>
            </a:r>
            <a:endParaRPr lang="nb-NO" noProof="0" dirty="0"/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394BC85D-C89E-4880-190B-6E7584CD739E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</p:spTree>
    <p:extLst>
      <p:ext uri="{BB962C8B-B14F-4D97-AF65-F5344CB8AC3E}">
        <p14:creationId xmlns:p14="http://schemas.microsoft.com/office/powerpoint/2010/main" val="2454656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A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12EE6786-4101-3C43-BD68-0102EF042ABE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E47833F-046D-2705-7BF2-355C706929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9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</a:t>
            </a:r>
            <a:endParaRPr lang="nb-NO" noProof="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36A991-8955-EA9D-161D-1AD1729817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5576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2</a:t>
            </a:r>
            <a:endParaRPr lang="nb-NO" noProof="0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B6CFBCD-841F-7435-D561-4CB8055F30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389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3</a:t>
            </a:r>
            <a:endParaRPr lang="nb-NO" noProof="0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A834ED-7615-B431-7514-61CA2987F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5576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4</a:t>
            </a:r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16C76C1D-061F-EF97-54F9-5261EEBFCC25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E2CAFAB-034A-00B8-28CC-2F5C7EC57A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558018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0151A16-3F0D-A641-FD1B-A79292AFD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9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EF8459D-41A4-01A2-F810-66DF214C92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9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7A1CB04-BD24-9309-FEBD-18BF69F2DA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5576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E4708535-4D5E-6EB2-6ACB-8EDE8EB7D3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5576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EF4B86E-A0C4-18FF-8493-04921D4EE6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389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1DBABCD-D6B9-745F-BA3E-ACDA11BE64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389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2CF8300-6579-A1F0-28DA-BF4259144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35576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1076D46-D410-94CE-97EF-395A9507EE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35576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409655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B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br>
              <a:rPr lang="nb-NO" noProof="0"/>
            </a:br>
            <a:endParaRPr lang="nb-NO" noProof="0" dirty="0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8EC7FD3-605B-29AF-19DB-5801E13599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680886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E47833F-046D-2705-7BF2-355C706929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2153334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</a:t>
            </a:r>
            <a:endParaRPr lang="nb-NO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E1227A4-5C71-B97A-1E8B-945986AE35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88783" y="2680886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36A991-8955-EA9D-161D-1AD1729817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88783" y="2153334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2</a:t>
            </a:r>
            <a:endParaRPr lang="nb-NO" noProof="0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EA92302-6F07-6A9F-2A74-0E7E46B02F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388" y="4576525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B6CFBCD-841F-7435-D561-4CB8055F30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388" y="4048973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4</a:t>
            </a:r>
            <a:endParaRPr lang="nb-NO" noProof="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BE44AD4-B407-CB41-7E6A-D2F2FDE2A0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88783" y="4576525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A834ED-7615-B431-7514-61CA2987F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88783" y="4048973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5</a:t>
            </a:r>
            <a:endParaRPr lang="nb-NO" noProof="0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28EB654-7F2C-9206-DA33-8B5CC78BD4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97177" y="2680886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0E5CCE9-D978-11D2-A8C1-7FC9E20F50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97177" y="2153334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3</a:t>
            </a:r>
            <a:endParaRPr lang="nb-NO" noProof="0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B8117EC3-EA8D-4949-5DC1-DFEDBD1959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97177" y="4576525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474DA587-6B1F-F83C-06D5-14750DBB7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97177" y="4048973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6</a:t>
            </a:r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ED00B-7AC8-B881-A3E4-486969FA0B58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E7BC1554-6732-7640-9207-556E6F84F1F8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1E12-FB23-A7AB-3F6D-F067BFE04855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C7BB5-6F15-E0B5-C4D2-6F029A2E8083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C46F625-26EE-A171-DBA8-598CF5E84A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388" y="3094543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CEB8AD-BFEE-3E4C-3AD3-18A5B1CD93A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188783" y="3094543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F83B832-A482-978D-7D5E-719EF12BB33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997177" y="3094543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32E7177-B080-5D14-A73A-7D08EFE1130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188783" y="4990182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B1B7AFF-5320-D708-0C30-606586452A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997177" y="4990182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90BA215-0995-C14D-EDFA-CC11B9946EC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8072" y="4990182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1" name="addin_colorlist" hidden="1">
            <a:extLst>
              <a:ext uri="{FF2B5EF4-FFF2-40B4-BE49-F238E27FC236}">
                <a16:creationId xmlns:a16="http://schemas.microsoft.com/office/drawing/2014/main" id="{962A59FA-4C7C-2B34-723D-9A9848C48C2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</p:spTree>
    <p:extLst>
      <p:ext uri="{BB962C8B-B14F-4D97-AF65-F5344CB8AC3E}">
        <p14:creationId xmlns:p14="http://schemas.microsoft.com/office/powerpoint/2010/main" val="534986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C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E47833F-046D-2705-7BF2-355C706929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9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434</a:t>
            </a:r>
            <a:endParaRPr lang="nb-NO" noProof="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36A991-8955-EA9D-161D-1AD1729817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5576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51 år</a:t>
            </a:r>
            <a:endParaRPr lang="nb-NO" noProof="0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B6CFBCD-841F-7435-D561-4CB8055F30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389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65%</a:t>
            </a:r>
            <a:endParaRPr lang="nb-NO" noProof="0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A834ED-7615-B431-7514-61CA2987F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5576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10%</a:t>
            </a:r>
            <a:endParaRPr lang="nb-NO" noProof="0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65%</a:t>
            </a:r>
            <a:endParaRPr lang="nb-NO" noProof="0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0FA4720-616A-D118-AACC-E87842B0C5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51187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10%</a:t>
            </a:r>
            <a:endParaRPr lang="nb-NO" noProof="0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4DECC96-31F6-920F-CDC8-5B14285ACF3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0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434</a:t>
            </a:r>
            <a:endParaRPr lang="nb-NO" noProof="0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57DC8FDA-A028-DA0B-9727-5ADF8E3464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51187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51 år</a:t>
            </a:r>
            <a:endParaRPr lang="nb-NO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79332B-2EEE-0361-6E28-8241F456724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11AB810B-BFB0-1B45-9A1A-C54DC491B04C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8F277D-52F1-8AA7-CD4A-93E08C5BAD58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9BDF2E-D978-437F-EA89-0C66CC3EFB70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D1D72B36-C993-42F9-2DD8-45574A4E1879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CBDF639D-E6F7-3902-4DE1-686A65F4B0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9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F0766F5E-388A-84BE-2878-F1766F975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9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3C24DD4B-B831-25A5-2FFA-24FA3B454E1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35576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18D56FFC-EB80-27C5-EAD7-C1105E000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35576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58B4922-3F99-E92D-0678-F13D25663BA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3697A4E0-38B7-1D80-A9A3-411C97A27B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32393F94-2AF8-3439-D988-6C2FDCACB0A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51187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A7BEB669-CD8D-DCF3-F40E-37C69FA68C3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51187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9B58700F-6B95-67DA-6FBF-759D2AAFA68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951187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1676D2C1-0C37-3B9F-4A6A-7159A8226CE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51187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8B6B6C4E-66A5-2E49-E3C0-C5D58D6F85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80389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02B0E91A-5E84-D856-7F82-8916FEBE960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0389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126A8746-7419-F72A-29D0-38BFFCD4CC7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235576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C9AE8E9-80AA-81C1-274E-F606AD5588F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235576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EDF856CE-A032-EE54-75F8-3E3DA80D422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96000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  <a:endParaRPr lang="nb-NO" noProof="0" dirty="0"/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69A6538E-5A81-AF2B-3853-3186CD94D6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96000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8E5F3-BC5F-51DD-EEEA-FA5E941A0F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br>
              <a:rPr lang="nb-NO" noProof="0"/>
            </a:b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88647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D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1DFB72-E16C-D7AB-AB9C-72E30E4B3C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741" y="3249526"/>
            <a:ext cx="5401027" cy="270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8092" y="2397174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36-48 måneder</a:t>
            </a:r>
            <a:endParaRPr lang="nb-NO" noProof="0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03F0E308-FC52-3E5F-BD2A-0EE63704F05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0" y="0"/>
            <a:ext cx="5708897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6E3E9-19E3-1C4D-E574-4892B0CD6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092" y="2058560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88524E09-F9DC-13BF-DE44-79C4F7ECFF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092" y="1443792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97 000 000NOK</a:t>
            </a:r>
            <a:endParaRPr lang="nb-NO" noProof="0" dirty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9DF9856-1A92-4722-C582-91339869C0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8092" y="1105178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6CFD6-4CB0-44F5-B3F1-42C7CCC54977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506F633-5941-3F46-8A69-788647CF46C6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AF5E5-899C-8E2D-F3B7-ACA7BF60E622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13C81-B0A7-89CC-F9C7-59B98A32C24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3D73131E-C832-9EE1-12C5-48F98D9D7E7D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</p:spTree>
    <p:extLst>
      <p:ext uri="{BB962C8B-B14F-4D97-AF65-F5344CB8AC3E}">
        <p14:creationId xmlns:p14="http://schemas.microsoft.com/office/powerpoint/2010/main" val="2442746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E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1DFB72-E16C-D7AB-AB9C-72E30E4B3C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741" y="3249526"/>
            <a:ext cx="5401027" cy="270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8092" y="2397174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36-48 måneder</a:t>
            </a:r>
            <a:endParaRPr lang="nb-NO" noProof="0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6E3E9-19E3-1C4D-E574-4892B0CD6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092" y="2058560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88524E09-F9DC-13BF-DE44-79C4F7ECFF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092" y="1443792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97 000 000NOK</a:t>
            </a:r>
            <a:endParaRPr lang="nb-NO" noProof="0" dirty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9DF9856-1A92-4722-C582-91339869C0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8092" y="1105178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FDD95-266C-BDB3-A745-50DC3EA66F1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E8691FD2-AB6D-4E4B-88EB-B3BD66C02B8B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45CCA-7FEC-C18A-9056-414CE8AD8A6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36A8-6AAD-FE7F-CBE1-C999892A002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FB9ECF72-E725-0305-96A2-A824F036F5D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addin_colorlist" hidden="1">
            <a:extLst>
              <a:ext uri="{FF2B5EF4-FFF2-40B4-BE49-F238E27FC236}">
                <a16:creationId xmlns:a16="http://schemas.microsoft.com/office/drawing/2014/main" id="{02A14E1F-32EA-BF02-0DA2-2447957904AA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BFD942-BAC8-7BDE-05F4-B2EA148FC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6993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E_Forside">
    <p:bg>
      <p:bgPr>
        <a:solidFill>
          <a:srgbClr val="D6E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6DDEE46B-6518-5B46-B318-0C2B0E2173A3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EC64F157-0CB1-81FB-F879-5BB51D0901A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A6B24AEA-531E-BFA7-016D-6EC5228E5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63FE583-A752-C25C-B1A6-A9CC91A773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1AE835F7-E3AA-1FCF-1FEB-35504B25EA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D5171C28-AD44-AF8E-D8FD-2A767D009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35644B43-866B-772A-5C7F-752AB9B6B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E9806-1FFD-4A81-06E4-9CC6C9DF47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C7698B7-CB56-1BCE-40BB-B65802C3C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3643995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A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4143994-9C8D-FACB-54F8-87171D0EA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71" y="2132206"/>
            <a:ext cx="5040958" cy="38176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Lorem ipsum dolor sit amet, consectetur adipiscing elit.</a:t>
            </a:r>
          </a:p>
          <a:p>
            <a:pPr lvl="0"/>
            <a:endParaRPr lang="nb-NO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6AC8406-8CD6-CA07-9AE6-B0DDE2CAAC4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Diagramnavn og informasjon</a:t>
            </a:r>
            <a:endParaRPr lang="nb-NO" noProof="0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92D0101-6E97-3287-0CE9-8B85DDCA62A6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289741" y="1025791"/>
            <a:ext cx="5522872" cy="4924072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Sett inn Infografikk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3955E3C1-6A54-3BDA-66BE-03A3F0D3E2C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69AF6-DCFD-F5CA-5BB7-05342A884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AC500-CD1B-71F2-9153-FD683219DF8E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15595AF8-7C81-974A-B0CD-37E79B2B6E22}" type="datetime1">
              <a:rPr lang="nb-NO" smtClean="0"/>
              <a:t>22.04.2025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DB50-DC91-B671-9627-9BB31AA98E2C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b-NO"/>
              <a:t>Prosjektkanvas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655158-EFCB-D8B3-0E9B-B81FB4FE97FD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496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B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1DFB72-E16C-D7AB-AB9C-72E30E4B3C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741" y="3249526"/>
            <a:ext cx="5401027" cy="270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8092" y="2317787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36-48 måneder</a:t>
            </a:r>
            <a:endParaRPr lang="nb-NO" noProof="0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6E3E9-19E3-1C4D-E574-4892B0CD6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092" y="1979173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88524E09-F9DC-13BF-DE44-79C4F7ECFF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092" y="1364406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97 000 000NOK</a:t>
            </a:r>
            <a:endParaRPr lang="nb-NO" noProof="0" dirty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9DF9856-1A92-4722-C582-91339869C0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8092" y="1025792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FDD95-266C-BDB3-A745-50DC3EA66F1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B7D855-683A-6F45-A5BE-9D557918301F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45CCA-7FEC-C18A-9056-414CE8AD8A6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36A8-6AAD-FE7F-CBE1-C999892A002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FB9ECF72-E725-0305-96A2-A824F036F5D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497F1A4-A016-9783-566B-B1A16578DB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Diagramnavn og informasjon</a:t>
            </a:r>
            <a:endParaRPr lang="nb-NO" noProof="0" dirty="0"/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D80B7CAE-2981-506B-443C-69D427458B7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78070" y="2014452"/>
            <a:ext cx="5401027" cy="4556043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Sett inn Infografikk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nb-NO" noProof="0" dirty="0"/>
          </a:p>
        </p:txBody>
      </p:sp>
      <p:sp>
        <p:nvSpPr>
          <p:cNvPr id="7" name="addin_colorlist" hidden="1">
            <a:extLst>
              <a:ext uri="{FF2B5EF4-FFF2-40B4-BE49-F238E27FC236}">
                <a16:creationId xmlns:a16="http://schemas.microsoft.com/office/drawing/2014/main" id="{173217AC-052B-DD3D-E903-5E091199213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4DD0D-E9B9-46AE-9D52-CAB2CE395F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0" y="1025792"/>
            <a:ext cx="5401026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73456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C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2869" y="1025792"/>
            <a:ext cx="5579745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Lorem ipsum dolor sit amet, consectetur adipiscing elit. </a:t>
            </a:r>
          </a:p>
          <a:p>
            <a:pPr lvl="0"/>
            <a:endParaRPr lang="nb-NO" noProof="0" dirty="0"/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73C9755E-E567-A26C-F81C-D111382F9F3F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78072" y="2015334"/>
            <a:ext cx="5581061" cy="4140518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Sett inn Infografikk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nb-NO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798B1B2-1F99-1244-B7F3-7411A58B6C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Diagramnavn og informasjon</a:t>
            </a:r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436F7FE8-25C2-0F17-EC60-69EAC46E0A1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802D2DDC-4A99-73F8-3DAE-1C349FA04F9E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232868" y="2015334"/>
            <a:ext cx="5581061" cy="4140518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Sett inn Infografikk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nb-NO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0C1FED-3A61-35D3-2957-416FD90651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0" y="1025792"/>
            <a:ext cx="558106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218AAF-4559-046C-55C3-EAED8B9367F6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9849AF6A-E7FB-6346-B528-226EA28D3417}" type="datetime1">
              <a:rPr lang="nb-NO" smtClean="0"/>
              <a:t>22.04.2025</a:t>
            </a:fld>
            <a:endParaRPr lang="nb-N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77150B7-A02C-22A1-1466-65E9282D9245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nb-NO"/>
              <a:t>Prosjektkanvas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A57C0C-0315-6C3C-8768-4E901E31754E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777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D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2B545009-3B0E-28AA-BBD7-C15DFE324BF8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78071" y="2015334"/>
            <a:ext cx="11434542" cy="4140518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Sett inn Infografikk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4F3F365D-AD1F-CA50-FE38-80507ED773A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376B0E-5FA6-175E-316E-152F444EF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6B9BF126-7CB7-B355-7331-6AD0ECB2BE0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Diagramnavn og informasjon</a:t>
            </a:r>
            <a:endParaRPr lang="nb-NO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93D29C-2B2D-AA1F-5386-EE28DF691BBB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B18BF2BB-D84F-D349-83DF-991035EC5FDC}" type="datetime1">
              <a:rPr lang="nb-NO" smtClean="0"/>
              <a:t>22.04.2025</a:t>
            </a:fld>
            <a:endParaRPr lang="nb-N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879E28-4F3B-AA8D-B470-65176031F40A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b-NO"/>
              <a:t>Prosjektkanvas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EF9553F-EBC8-2EA0-B112-08DBA8684E61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9401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A_Tabe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977A9-D443-A248-3AFD-F0F23C4773DC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10982087" y="342946"/>
            <a:ext cx="830526" cy="270034"/>
          </a:xfrm>
        </p:spPr>
        <p:txBody>
          <a:bodyPr/>
          <a:lstStyle/>
          <a:p>
            <a:fld id="{5388836E-1240-F645-93B3-50BB4D02DEB4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C063-1E86-0E12-E64C-4659A6ADC4E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6288328" y="342946"/>
            <a:ext cx="4114800" cy="270034"/>
          </a:xfrm>
        </p:spPr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978E8D-9F3E-3636-B8FA-5211CEAF14A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490708" y="6302336"/>
            <a:ext cx="321905" cy="270034"/>
          </a:xfrm>
        </p:spPr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B65A5DB-C026-5848-D7EF-3224BBC1C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2014452"/>
            <a:ext cx="5040958" cy="11970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Lorem ipsum dolor sit amet, consectetur adipiscing elit.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166FEA9D-01E5-8A40-A6B3-08984260D96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36CD7-E637-0945-6CC2-779E2722AB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  <p:sp>
        <p:nvSpPr>
          <p:cNvPr id="10" name="Table Placeholder 2">
            <a:extLst>
              <a:ext uri="{FF2B5EF4-FFF2-40B4-BE49-F238E27FC236}">
                <a16:creationId xmlns:a16="http://schemas.microsoft.com/office/drawing/2014/main" id="{6355946E-C143-D25B-A457-40ECB171AD42}"/>
              </a:ext>
            </a:extLst>
          </p:cNvPr>
          <p:cNvSpPr>
            <a:spLocks noGrp="1"/>
          </p:cNvSpPr>
          <p:nvPr>
            <p:ph type="tbl" sz="quarter" idx="49" hasCustomPrompt="1"/>
          </p:nvPr>
        </p:nvSpPr>
        <p:spPr>
          <a:xfrm>
            <a:off x="378070" y="2015334"/>
            <a:ext cx="5401027" cy="455516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buFont typeface="Arial" panose="020B0604020202020204" pitchFamily="34" charset="0"/>
              <a:buChar char="•"/>
              <a:defRPr sz="850">
                <a:latin typeface="IBM Plex Mono" panose="020B0509050203000203" pitchFamily="49" charset="0"/>
              </a:defRPr>
            </a:lvl1pPr>
          </a:lstStyle>
          <a:p>
            <a:r>
              <a:rPr lang="en-GB"/>
              <a:t>Sett inn tabell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F3E773F-AE19-87AA-14D1-4DCA3EAB1C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8092" y="3272886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78724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B_Tabe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F1074D93-8EBD-9CC3-9E74-777EC67953D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86E0B-DF01-2406-6E04-4DBA4ACA1B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03032-3CC4-4765-9AC8-AABCB2EC6A9C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56DCC6BA-49BA-9B4F-A58D-86D86360C5F3}" type="datetime1">
              <a:rPr lang="nb-NO" smtClean="0"/>
              <a:t>22.04.2025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DD2F6-21F8-8800-5A42-A2A8FB96F9BF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b-NO"/>
              <a:t>Prosjektkanvas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72E1FC-D099-EDEF-5CFC-655D90954821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7B9DB8D-ECB7-A681-DB17-1C61BE791354}"/>
              </a:ext>
            </a:extLst>
          </p:cNvPr>
          <p:cNvSpPr>
            <a:spLocks noGrp="1"/>
          </p:cNvSpPr>
          <p:nvPr>
            <p:ph type="tbl" sz="quarter" idx="49" hasCustomPrompt="1"/>
          </p:nvPr>
        </p:nvSpPr>
        <p:spPr>
          <a:xfrm>
            <a:off x="378071" y="2015334"/>
            <a:ext cx="11434542" cy="4140518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buFont typeface="Arial" panose="020B0604020202020204" pitchFamily="34" charset="0"/>
              <a:buChar char="•"/>
              <a:defRPr sz="850">
                <a:latin typeface="IBM Plex Mono" panose="020B0509050203000203" pitchFamily="49" charset="0"/>
              </a:defRPr>
            </a:lvl1pPr>
          </a:lstStyle>
          <a:p>
            <a:r>
              <a:rPr lang="en-GB"/>
              <a:t>Sett inn tabell</a:t>
            </a:r>
          </a:p>
        </p:txBody>
      </p:sp>
    </p:spTree>
    <p:extLst>
      <p:ext uri="{BB962C8B-B14F-4D97-AF65-F5344CB8AC3E}">
        <p14:creationId xmlns:p14="http://schemas.microsoft.com/office/powerpoint/2010/main" val="2908887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A_Sluttplakat">
    <p:bg>
      <p:bgPr>
        <a:solidFill>
          <a:srgbClr val="E3F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0EA6CC-C801-5430-1FCE-CCD8A2F2A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240232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AAD02E23-C8A8-6943-9710-24C4E033922B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F3904F-A443-6F15-2DEB-036E7902E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2" y="3094626"/>
            <a:ext cx="2700513" cy="1440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None/>
              <a:defRPr sz="12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Navn navnesen</a:t>
            </a:r>
            <a:br>
              <a:rPr lang="nb-NO" noProof="0"/>
            </a:br>
            <a:r>
              <a:rPr lang="nb-NO" noProof="0"/>
              <a:t>Tittel</a:t>
            </a:r>
            <a:endParaRPr lang="nb-NO" noProof="0" dirty="0"/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E53728D7-214B-DE60-0361-ECC6C1794AB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pic>
        <p:nvPicPr>
          <p:cNvPr id="13" name="LogoSymbol">
            <a:extLst>
              <a:ext uri="{FF2B5EF4-FFF2-40B4-BE49-F238E27FC236}">
                <a16:creationId xmlns:a16="http://schemas.microsoft.com/office/drawing/2014/main" id="{98013CE1-5C1E-9317-A973-A72341BD17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4" name="logo_engelsk" hidden="1">
            <a:extLst>
              <a:ext uri="{FF2B5EF4-FFF2-40B4-BE49-F238E27FC236}">
                <a16:creationId xmlns:a16="http://schemas.microsoft.com/office/drawing/2014/main" id="{4C12111D-83B6-1ECA-6406-64CB2C71BF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6" name="logo_bokmal">
            <a:extLst>
              <a:ext uri="{FF2B5EF4-FFF2-40B4-BE49-F238E27FC236}">
                <a16:creationId xmlns:a16="http://schemas.microsoft.com/office/drawing/2014/main" id="{9E311971-0C0C-B217-7D72-CBFAEC60CDE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BDC1C8C6-3C46-C7AF-19C9-E7D3E4A4965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28" name="logo_engelsk" hidden="1">
            <a:extLst>
              <a:ext uri="{FF2B5EF4-FFF2-40B4-BE49-F238E27FC236}">
                <a16:creationId xmlns:a16="http://schemas.microsoft.com/office/drawing/2014/main" id="{58187CDB-0719-7850-732F-0534B79FA57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30" name="logo_bokmal">
            <a:extLst>
              <a:ext uri="{FF2B5EF4-FFF2-40B4-BE49-F238E27FC236}">
                <a16:creationId xmlns:a16="http://schemas.microsoft.com/office/drawing/2014/main" id="{6BE5AD8C-695D-514C-9657-19D9D00C7D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32" name="logo_nynorsk" hidden="1">
            <a:extLst>
              <a:ext uri="{FF2B5EF4-FFF2-40B4-BE49-F238E27FC236}">
                <a16:creationId xmlns:a16="http://schemas.microsoft.com/office/drawing/2014/main" id="{052BFB37-92F3-47B4-F03B-7DA8FD88BF6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00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B_Sluttplakat">
    <p:bg>
      <p:bgPr>
        <a:solidFill>
          <a:srgbClr val="7F8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0EA6CC-C801-5430-1FCE-CCD8A2F2A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240232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2789E011-8BBB-304F-91F0-A98F1EBD8C92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F3904F-A443-6F15-2DEB-036E7902E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2" y="3094626"/>
            <a:ext cx="2700513" cy="1440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None/>
              <a:defRPr sz="125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Navn navnesen</a:t>
            </a:r>
            <a:br>
              <a:rPr lang="nb-NO" noProof="0"/>
            </a:br>
            <a:r>
              <a:rPr lang="nb-NO" noProof="0"/>
              <a:t>Tittel</a:t>
            </a:r>
            <a:endParaRPr lang="nb-NO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CA97B0CE-4A2B-7247-E588-59B81D1570E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pic>
        <p:nvPicPr>
          <p:cNvPr id="12" name="LogoSymbol">
            <a:extLst>
              <a:ext uri="{FF2B5EF4-FFF2-40B4-BE49-F238E27FC236}">
                <a16:creationId xmlns:a16="http://schemas.microsoft.com/office/drawing/2014/main" id="{2E7F9C7B-050A-29E7-90E5-BD5E59E281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3" name="logo_engelsk" hidden="1">
            <a:extLst>
              <a:ext uri="{FF2B5EF4-FFF2-40B4-BE49-F238E27FC236}">
                <a16:creationId xmlns:a16="http://schemas.microsoft.com/office/drawing/2014/main" id="{65DC9C16-AA4D-E305-8E1C-4D2C9FD91CB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9EF5C130-5E84-295D-BDE3-40CAD0F59FD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6" name="logo_nynorsk" hidden="1">
            <a:extLst>
              <a:ext uri="{FF2B5EF4-FFF2-40B4-BE49-F238E27FC236}">
                <a16:creationId xmlns:a16="http://schemas.microsoft.com/office/drawing/2014/main" id="{39AB5B36-4F09-17CA-52AD-43D03108402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3" name="logo_engelsk" hidden="1">
            <a:extLst>
              <a:ext uri="{FF2B5EF4-FFF2-40B4-BE49-F238E27FC236}">
                <a16:creationId xmlns:a16="http://schemas.microsoft.com/office/drawing/2014/main" id="{679B83E4-CBB1-3E2F-CA2A-2A648B812BD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0A466669-A291-7DEE-A468-79F927767C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18" name="logo_nynorsk" hidden="1">
            <a:extLst>
              <a:ext uri="{FF2B5EF4-FFF2-40B4-BE49-F238E27FC236}">
                <a16:creationId xmlns:a16="http://schemas.microsoft.com/office/drawing/2014/main" id="{7E5D086F-917F-27EC-80A3-768AE66044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7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C_Sluttplakat">
    <p:bg>
      <p:bgPr>
        <a:solidFill>
          <a:srgbClr val="D6E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59401D97-760F-D14D-836C-DAF4D7FAB512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D1729-D978-7FCA-3331-89CCA9E7280E}"/>
              </a:ext>
            </a:extLst>
          </p:cNvPr>
          <p:cNvSpPr txBox="1"/>
          <p:nvPr userDrawn="1"/>
        </p:nvSpPr>
        <p:spPr>
          <a:xfrm>
            <a:off x="378072" y="3094626"/>
            <a:ext cx="2700513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noProof="0">
                <a:latin typeface="IBM Plex Mono" panose="020B0509050203000203" pitchFamily="49" charset="0"/>
                <a:cs typeface="Times New Roman" panose="02020603050405020304" pitchFamily="18" charset="0"/>
              </a:rPr>
              <a:t>forskningsradet.no</a:t>
            </a:r>
            <a:endParaRPr lang="nb-NO" sz="1250" noProof="0" dirty="0">
              <a:latin typeface="IBM Plex Mono" panose="020B0509050203000203" pitchFamily="49" charset="0"/>
              <a:cs typeface="Times New Roman" panose="02020603050405020304" pitchFamily="18" charset="0"/>
            </a:endParaRP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A6FC157E-5BCF-BC15-1B64-9D3FE1718DD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pic>
        <p:nvPicPr>
          <p:cNvPr id="11" name="LogoSymbol">
            <a:extLst>
              <a:ext uri="{FF2B5EF4-FFF2-40B4-BE49-F238E27FC236}">
                <a16:creationId xmlns:a16="http://schemas.microsoft.com/office/drawing/2014/main" id="{68CC7B6D-5A29-5CE9-9723-3ABEA265B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F56C7813-D64D-78C4-4125-DF90D33FCE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8893AD84-B0A0-80A4-61F3-F98B35CA41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5" name="logo_nynorsk" hidden="1">
            <a:extLst>
              <a:ext uri="{FF2B5EF4-FFF2-40B4-BE49-F238E27FC236}">
                <a16:creationId xmlns:a16="http://schemas.microsoft.com/office/drawing/2014/main" id="{E522389A-A617-C28F-DF71-2919616BE4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3" name="logo_engelsk" hidden="1">
            <a:extLst>
              <a:ext uri="{FF2B5EF4-FFF2-40B4-BE49-F238E27FC236}">
                <a16:creationId xmlns:a16="http://schemas.microsoft.com/office/drawing/2014/main" id="{46F10B00-2E27-7C74-01A0-1248466804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7ABB4331-885E-45F7-9462-AFD86476BCE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3C33A9B3-2A2B-45C9-5C22-FA4F6F705EA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61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D_Sluttplakat">
    <p:bg>
      <p:bgPr>
        <a:solidFill>
          <a:srgbClr val="5C5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7988C03F-C0ED-9C41-9515-5F2936586D26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051EE-B02D-48D0-8373-2CC317C82BDE}"/>
              </a:ext>
            </a:extLst>
          </p:cNvPr>
          <p:cNvSpPr txBox="1"/>
          <p:nvPr userDrawn="1"/>
        </p:nvSpPr>
        <p:spPr>
          <a:xfrm>
            <a:off x="378072" y="3094626"/>
            <a:ext cx="2700513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noProof="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rPr>
              <a:t>forskningsradet.no</a:t>
            </a:r>
            <a:endParaRPr lang="nb-NO" sz="1250" noProof="0" dirty="0">
              <a:solidFill>
                <a:schemeClr val="bg1"/>
              </a:solidFill>
              <a:latin typeface="IBM Plex Mono" panose="020B0509050203000203" pitchFamily="49" charset="0"/>
              <a:cs typeface="Times New Roman" panose="02020603050405020304" pitchFamily="18" charset="0"/>
            </a:endParaRP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6B2A6E19-4E2C-A061-B354-D44AEA40AE0C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pic>
        <p:nvPicPr>
          <p:cNvPr id="11" name="LogoSymbol">
            <a:extLst>
              <a:ext uri="{FF2B5EF4-FFF2-40B4-BE49-F238E27FC236}">
                <a16:creationId xmlns:a16="http://schemas.microsoft.com/office/drawing/2014/main" id="{8EA97DFB-0B6C-0E80-D21C-AA5D254C6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4977E5F3-962C-7247-6C25-9D7584B69E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EBAD5A0E-9B14-4187-E259-E535E7E3B1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5" name="logo_nynorsk" hidden="1">
            <a:extLst>
              <a:ext uri="{FF2B5EF4-FFF2-40B4-BE49-F238E27FC236}">
                <a16:creationId xmlns:a16="http://schemas.microsoft.com/office/drawing/2014/main" id="{0E43FA02-44B8-2F19-F88E-6F1BAADEF1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9" name="logo_engelsk" hidden="1">
            <a:extLst>
              <a:ext uri="{FF2B5EF4-FFF2-40B4-BE49-F238E27FC236}">
                <a16:creationId xmlns:a16="http://schemas.microsoft.com/office/drawing/2014/main" id="{BC7A9312-0491-508D-116B-3A917FBC10D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4477877A-75C6-8675-93ED-92CCBE54F8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B9B57934-1295-2F5A-0477-D32AF04037C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F_Forside">
    <p:bg>
      <p:bgPr>
        <a:solidFill>
          <a:srgbClr val="5C5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F681FD2-48EB-434B-98E7-4FF0504464EA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E155439D-1B77-5713-F7DE-BD8D1619F45A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E0BB5EE7-D1F6-3AF9-79D5-BE7D78A7F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8D518325-236C-18C4-97A7-B5744856E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A0ADC19C-A757-2165-2C05-92E69A4FFE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E2134C3C-7752-82D6-4759-D31275E9B0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5FBC1876-E84A-F9B5-E4BF-81BBD54E31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  <a:endParaRPr lang="nb-NO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70E2FB-171F-50D5-B110-C2C41152B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BA06A7C-FC4C-871A-5873-3A9A2FE6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Sett inn - Institusjon/Navn/Tittel/Dato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88383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3" y="1068863"/>
            <a:ext cx="4500855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/>
              <a:t>Agenda</a:t>
            </a:r>
            <a:endParaRPr lang="nb-NO" noProof="0" dirty="0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D0FA331C-0D13-4961-BE87-151B807744AD}"/>
              </a:ext>
            </a:extLst>
          </p:cNvPr>
          <p:cNvSpPr/>
          <p:nvPr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addin_colorlist" hidden="1">
            <a:extLst>
              <a:ext uri="{FF2B5EF4-FFF2-40B4-BE49-F238E27FC236}">
                <a16:creationId xmlns:a16="http://schemas.microsoft.com/office/drawing/2014/main" id="{1EADCF74-3271-1FCA-D66F-418BD702A3A7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87D074-2C89-DE7F-39CB-D93955E653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5983" y="1068863"/>
            <a:ext cx="5040958" cy="4585191"/>
          </a:xfrm>
          <a:prstGeom prst="rect">
            <a:avLst/>
          </a:prstGeom>
        </p:spPr>
        <p:txBody>
          <a:bodyPr lIns="0" tIns="0" rIns="0" bIns="0"/>
          <a:lstStyle>
            <a:lvl1pPr marL="257175" indent="-414000">
              <a:spcBef>
                <a:spcPts val="2200"/>
              </a:spcBef>
              <a:buFont typeface="+mj-lt"/>
              <a:buAutoNum type="arabicPeriod"/>
              <a:defRPr sz="1700"/>
            </a:lvl1pPr>
            <a:lvl2pPr marL="540000" indent="-414000">
              <a:spcBef>
                <a:spcPts val="2200"/>
              </a:spcBef>
              <a:buFont typeface="+mj-lt"/>
              <a:buAutoNum type="arabicPeriod"/>
              <a:defRPr sz="1700"/>
            </a:lvl2pPr>
            <a:lvl3pPr marL="810000" indent="-414000">
              <a:spcBef>
                <a:spcPts val="2200"/>
              </a:spcBef>
              <a:buFont typeface="+mj-lt"/>
              <a:buAutoNum type="arabicPeriod"/>
              <a:defRPr sz="1700"/>
            </a:lvl3pPr>
            <a:lvl4pPr marL="1080000" indent="-414000">
              <a:spcBef>
                <a:spcPts val="2200"/>
              </a:spcBef>
              <a:buFont typeface="+mj-lt"/>
              <a:buAutoNum type="arabicPeriod"/>
              <a:defRPr sz="1700"/>
            </a:lvl4pPr>
            <a:lvl5pPr marL="1350000" indent="-414000">
              <a:spcBef>
                <a:spcPts val="2200"/>
              </a:spcBef>
              <a:buFont typeface="+mj-lt"/>
              <a:buAutoNum type="arabicPeriod"/>
              <a:defRPr sz="1700"/>
            </a:lvl5pPr>
          </a:lstStyle>
          <a:p>
            <a:pPr lvl="0"/>
            <a:r>
              <a:rPr lang="nb-NO" noProof="0"/>
              <a:t>Kapittelnavn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46C9F-6490-A6FC-8BDC-4BF2E8A6F58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CCA82F-61B8-ED42-B406-C0E27B3F943F}" type="datetime1">
              <a:rPr lang="nb-NO" smtClean="0"/>
              <a:t>22.04.2025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11320-5867-4C94-C52C-81578BF9DE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Prosjektkanvas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D7A83-D746-1CCB-12F0-BCE693008F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28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A_Kapittel">
    <p:bg>
      <p:bgPr>
        <a:solidFill>
          <a:srgbClr val="DBE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42FB-2FCC-6990-B4B0-0C772BB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D5958827-D23E-8E41-AC97-AE3A67A0BD1E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D4F16-02B4-F5C2-84D5-FD8BD32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475C77-B441-FD12-A941-17B0A5A6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38B107-12FE-5E70-DFC7-507BAEA0A4AD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B389A60-0C2D-4D9D-E6B0-1CF1C267D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826" t="7433" r="8414"/>
          <a:stretch>
            <a:fillRect/>
          </a:stretch>
        </p:blipFill>
        <p:spPr>
          <a:xfrm rot="16200000" flipV="1">
            <a:off x="4773790" y="-551571"/>
            <a:ext cx="6866639" cy="7969781"/>
          </a:xfrm>
          <a:custGeom>
            <a:avLst/>
            <a:gdLst>
              <a:gd name="connsiteX0" fmla="*/ 13733278 w 13733278"/>
              <a:gd name="connsiteY0" fmla="*/ 15938524 h 15938524"/>
              <a:gd name="connsiteX1" fmla="*/ 13733278 w 13733278"/>
              <a:gd name="connsiteY1" fmla="*/ 0 h 15938524"/>
              <a:gd name="connsiteX2" fmla="*/ 0 w 13733278"/>
              <a:gd name="connsiteY2" fmla="*/ 0 h 15938524"/>
              <a:gd name="connsiteX3" fmla="*/ 0 w 13733278"/>
              <a:gd name="connsiteY3" fmla="*/ 15938524 h 1593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3278" h="15938524">
                <a:moveTo>
                  <a:pt x="13733278" y="15938524"/>
                </a:moveTo>
                <a:lnTo>
                  <a:pt x="13733278" y="0"/>
                </a:lnTo>
                <a:lnTo>
                  <a:pt x="0" y="0"/>
                </a:lnTo>
                <a:lnTo>
                  <a:pt x="0" y="15938524"/>
                </a:lnTo>
                <a:close/>
              </a:path>
            </a:pathLst>
          </a:cu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58F38F52-C2BD-724D-65D2-6B438813FCD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5E9A223-F945-A5D2-B2B4-F1805227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2" y="6110048"/>
            <a:ext cx="3600684" cy="3847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nb-NO" noProof="0"/>
              <a:t>Her er det plass til en undertittel som kan gå over flere linjer</a:t>
            </a:r>
            <a:endParaRPr lang="nb-NO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03C0BE-1802-5312-E651-3E33B45EA1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68863"/>
            <a:ext cx="7020457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/>
              <a:t>Kapittelnavn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6350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Kapittel"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42FB-2FCC-6990-B4B0-0C772BB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E11ADFEE-72CC-1641-BDEE-37D42166F5AE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D4F16-02B4-F5C2-84D5-FD8BD32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475C77-B441-FD12-A941-17B0A5A6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38B107-12FE-5E70-DFC7-507BAEA0A4AD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9B96315-4391-5808-97E7-5A2588347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221" r="20571" b="4932"/>
          <a:stretch>
            <a:fillRect/>
          </a:stretch>
        </p:blipFill>
        <p:spPr>
          <a:xfrm>
            <a:off x="5274211" y="1"/>
            <a:ext cx="6917788" cy="6866639"/>
          </a:xfrm>
          <a:custGeom>
            <a:avLst/>
            <a:gdLst>
              <a:gd name="connsiteX0" fmla="*/ 0 w 13834676"/>
              <a:gd name="connsiteY0" fmla="*/ 0 h 13733278"/>
              <a:gd name="connsiteX1" fmla="*/ 13834676 w 13834676"/>
              <a:gd name="connsiteY1" fmla="*/ 0 h 13733278"/>
              <a:gd name="connsiteX2" fmla="*/ 13834676 w 13834676"/>
              <a:gd name="connsiteY2" fmla="*/ 13733278 h 13733278"/>
              <a:gd name="connsiteX3" fmla="*/ 0 w 13834676"/>
              <a:gd name="connsiteY3" fmla="*/ 13733278 h 137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4676" h="13733278">
                <a:moveTo>
                  <a:pt x="0" y="0"/>
                </a:moveTo>
                <a:lnTo>
                  <a:pt x="13834676" y="0"/>
                </a:lnTo>
                <a:lnTo>
                  <a:pt x="13834676" y="13733278"/>
                </a:lnTo>
                <a:lnTo>
                  <a:pt x="0" y="13733278"/>
                </a:lnTo>
                <a:close/>
              </a:path>
            </a:pathLst>
          </a:cu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528F8C15-BD18-6E02-026E-354E2201218A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  <a:endParaRPr lang="nb-NO" sz="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E88655-7E7D-6AF4-EB06-CF2A5AB5A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68863"/>
            <a:ext cx="7020457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/>
              <a:t>Kapittelnavn</a:t>
            </a:r>
            <a:endParaRPr lang="nb-NO" noProof="0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8B23A57-7F66-C521-C1D6-0A6555FE28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2" y="6110048"/>
            <a:ext cx="3600684" cy="3847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nb-NO" noProof="0"/>
              <a:t>Her er det plass til en undertittel som kan gå over flere linjer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9355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27248-635E-9D12-BC97-A5D7CD46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68077-663B-D00C-136C-D57C039EB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4EA1AB2-2D79-FA4C-C290-6BB1E72F6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2087" y="342946"/>
            <a:ext cx="830526" cy="27003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fld id="{5F9714DC-520A-C449-B70B-C9D0A80F6769}" type="datetime1">
              <a:rPr lang="nb-NO" smtClean="0"/>
              <a:t>22.04.2025</a:t>
            </a:fld>
            <a:endParaRPr lang="nb-NO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8DD5E79-1BD9-48D1-FDDC-FFEDED6F9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8328" y="342946"/>
            <a:ext cx="4114800" cy="2700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Prosjektkanvas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0A696B6-E07E-9D73-0044-78DB3CE36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0708" y="6302336"/>
            <a:ext cx="321905" cy="27003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lastID" hidden="1">
            <a:extLst>
              <a:ext uri="{FF2B5EF4-FFF2-40B4-BE49-F238E27FC236}">
                <a16:creationId xmlns:a16="http://schemas.microsoft.com/office/drawing/2014/main" id="{3A357203-3C5A-2330-B879-5738E3D06731}"/>
              </a:ext>
            </a:extLst>
          </p:cNvPr>
          <p:cNvSpPr/>
          <p:nvPr userDrawn="1"/>
        </p:nvSpPr>
        <p:spPr>
          <a:xfrm>
            <a:off x="2749729" y="-1079434"/>
            <a:ext cx="1892423" cy="52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bg_green_1_text_black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84044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49" r:id="rId2"/>
    <p:sldLayoutId id="2147483696" r:id="rId3"/>
    <p:sldLayoutId id="2147483697" r:id="rId4"/>
    <p:sldLayoutId id="2147483698" r:id="rId5"/>
    <p:sldLayoutId id="2147483699" r:id="rId6"/>
    <p:sldLayoutId id="2147483651" r:id="rId7"/>
    <p:sldLayoutId id="2147483652" r:id="rId8"/>
    <p:sldLayoutId id="2147483693" r:id="rId9"/>
    <p:sldLayoutId id="2147483694" r:id="rId10"/>
    <p:sldLayoutId id="2147483721" r:id="rId11"/>
    <p:sldLayoutId id="2147483654" r:id="rId12"/>
    <p:sldLayoutId id="2147483719" r:id="rId13"/>
    <p:sldLayoutId id="2147483656" r:id="rId14"/>
    <p:sldLayoutId id="2147483718" r:id="rId15"/>
    <p:sldLayoutId id="2147483659" r:id="rId16"/>
    <p:sldLayoutId id="2147483720" r:id="rId17"/>
    <p:sldLayoutId id="2147483660" r:id="rId18"/>
    <p:sldLayoutId id="2147483661" r:id="rId19"/>
    <p:sldLayoutId id="2147483722" r:id="rId20"/>
    <p:sldLayoutId id="2147483717" r:id="rId21"/>
    <p:sldLayoutId id="2147483662" r:id="rId22"/>
    <p:sldLayoutId id="2147483663" r:id="rId23"/>
    <p:sldLayoutId id="2147483664" r:id="rId24"/>
    <p:sldLayoutId id="2147483665" r:id="rId25"/>
    <p:sldLayoutId id="2147483667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80" r:id="rId37"/>
    <p:sldLayoutId id="2147483681" r:id="rId38"/>
    <p:sldLayoutId id="2147483682" r:id="rId39"/>
    <p:sldLayoutId id="2147483683" r:id="rId40"/>
    <p:sldLayoutId id="2147483685" r:id="rId41"/>
    <p:sldLayoutId id="2147483700" r:id="rId42"/>
    <p:sldLayoutId id="2147483686" r:id="rId43"/>
    <p:sldLayoutId id="2147483702" r:id="rId44"/>
    <p:sldLayoutId id="2147483687" r:id="rId45"/>
    <p:sldLayoutId id="2147483688" r:id="rId46"/>
    <p:sldLayoutId id="2147483689" r:id="rId47"/>
    <p:sldLayoutId id="2147483690" r:id="rId48"/>
    <p:sldLayoutId id="2147483691" r:id="rId49"/>
    <p:sldLayoutId id="2147483706" r:id="rId50"/>
    <p:sldLayoutId id="2147483707" r:id="rId51"/>
    <p:sldLayoutId id="2147483708" r:id="rId52"/>
    <p:sldLayoutId id="2147483709" r:id="rId53"/>
    <p:sldLayoutId id="2147483710" r:id="rId54"/>
    <p:sldLayoutId id="2147483711" r:id="rId55"/>
    <p:sldLayoutId id="2147483692" r:id="rId56"/>
    <p:sldLayoutId id="2147483703" r:id="rId57"/>
    <p:sldLayoutId id="2147483715" r:id="rId58"/>
    <p:sldLayoutId id="2147483716" r:id="rId59"/>
  </p:sldLayoutIdLst>
  <p:hf hdr="0"/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4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171000" algn="l" defTabSz="914310" rtl="0" eaLnBrk="1" latinLnBrk="0" hangingPunct="1">
        <a:lnSpc>
          <a:spcPct val="98000"/>
        </a:lnSpc>
        <a:spcBef>
          <a:spcPts val="1000"/>
        </a:spcBef>
        <a:buFont typeface="Wingdings" panose="05000000000000000000" pitchFamily="2" charset="2"/>
        <a:buChar char="§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720000" indent="-108000" algn="l" defTabSz="914310" rtl="0" eaLnBrk="1" latinLnBrk="0" hangingPunct="1">
        <a:lnSpc>
          <a:spcPct val="98000"/>
        </a:lnSpc>
        <a:spcBef>
          <a:spcPts val="0"/>
        </a:spcBef>
        <a:buFont typeface="+mj-lt"/>
        <a:buAutoNum type="romanLcPeriod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99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3pPr>
      <a:lvl4pPr marL="126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4pPr>
      <a:lvl5pPr marL="153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35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orskningsradet.no/" TargetMode="External"/><Relationship Id="rId4" Type="http://schemas.openxmlformats.org/officeDocument/2006/relationships/image" Target="../media/image4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7" Type="http://schemas.openxmlformats.org/officeDocument/2006/relationships/image" Target="../media/image1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sv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5.emf"/><Relationship Id="rId4" Type="http://schemas.openxmlformats.org/officeDocument/2006/relationships/image" Target="../media/image1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svg"/><Relationship Id="rId7" Type="http://schemas.openxmlformats.org/officeDocument/2006/relationships/image" Target="../media/image77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emf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87.emf"/><Relationship Id="rId18" Type="http://schemas.openxmlformats.org/officeDocument/2006/relationships/image" Target="../media/image79.png"/><Relationship Id="rId3" Type="http://schemas.openxmlformats.org/officeDocument/2006/relationships/image" Target="../media/image75.png"/><Relationship Id="rId21" Type="http://schemas.openxmlformats.org/officeDocument/2006/relationships/image" Target="../media/image92.svg"/><Relationship Id="rId7" Type="http://schemas.openxmlformats.org/officeDocument/2006/relationships/image" Target="../media/image83.png"/><Relationship Id="rId12" Type="http://schemas.openxmlformats.org/officeDocument/2006/relationships/image" Target="../media/image86.emf"/><Relationship Id="rId17" Type="http://schemas.openxmlformats.org/officeDocument/2006/relationships/image" Target="../media/image90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9.emf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svg"/><Relationship Id="rId11" Type="http://schemas.openxmlformats.org/officeDocument/2006/relationships/image" Target="../media/image85.emf"/><Relationship Id="rId5" Type="http://schemas.openxmlformats.org/officeDocument/2006/relationships/image" Target="../media/image81.png"/><Relationship Id="rId15" Type="http://schemas.openxmlformats.org/officeDocument/2006/relationships/image" Target="../media/image78.emf"/><Relationship Id="rId10" Type="http://schemas.openxmlformats.org/officeDocument/2006/relationships/image" Target="../media/image77.emf"/><Relationship Id="rId19" Type="http://schemas.openxmlformats.org/officeDocument/2006/relationships/image" Target="../media/image80.svg"/><Relationship Id="rId4" Type="http://schemas.openxmlformats.org/officeDocument/2006/relationships/image" Target="../media/image76.svg"/><Relationship Id="rId9" Type="http://schemas.openxmlformats.org/officeDocument/2006/relationships/image" Target="../media/image74.emf"/><Relationship Id="rId14" Type="http://schemas.openxmlformats.org/officeDocument/2006/relationships/image" Target="../media/image8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93.emf"/><Relationship Id="rId7" Type="http://schemas.openxmlformats.org/officeDocument/2006/relationships/image" Target="../media/image9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emf"/><Relationship Id="rId11" Type="http://schemas.openxmlformats.org/officeDocument/2006/relationships/image" Target="../media/image101.emf"/><Relationship Id="rId5" Type="http://schemas.openxmlformats.org/officeDocument/2006/relationships/image" Target="../media/image95.emf"/><Relationship Id="rId10" Type="http://schemas.openxmlformats.org/officeDocument/2006/relationships/image" Target="../media/image100.emf"/><Relationship Id="rId4" Type="http://schemas.openxmlformats.org/officeDocument/2006/relationships/image" Target="../media/image94.emf"/><Relationship Id="rId9" Type="http://schemas.openxmlformats.org/officeDocument/2006/relationships/image" Target="../media/image9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7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svg"/><Relationship Id="rId11" Type="http://schemas.openxmlformats.org/officeDocument/2006/relationships/image" Target="../media/image75.png"/><Relationship Id="rId5" Type="http://schemas.openxmlformats.org/officeDocument/2006/relationships/image" Target="../media/image104.png"/><Relationship Id="rId10" Type="http://schemas.openxmlformats.org/officeDocument/2006/relationships/image" Target="../media/image109.svg"/><Relationship Id="rId4" Type="http://schemas.openxmlformats.org/officeDocument/2006/relationships/image" Target="../media/image103.svg"/><Relationship Id="rId9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emf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6.emf"/><Relationship Id="rId4" Type="http://schemas.openxmlformats.org/officeDocument/2006/relationships/image" Target="../media/image1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438C60E3-5CE2-04E1-BA49-0A6A66F12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1240232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1A2-A149-94F2-220C-44D20CB4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</p:spPr>
        <p:txBody>
          <a:bodyPr/>
          <a:lstStyle/>
          <a:p>
            <a:fld id="{2504E64C-D3CF-4548-8377-3205A69BD6B9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B8AD-B758-2645-A197-9A0CDA56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</p:spPr>
        <p:txBody>
          <a:bodyPr/>
          <a:lstStyle/>
          <a:p>
            <a:fld id="{36F4D1B9-59DF-4B5C-8440-F23B9F46A364}" type="slidenum">
              <a:rPr lang="nb-NO" noProof="0" smtClean="0"/>
              <a:pPr/>
              <a:t>1</a:t>
            </a:fld>
            <a:endParaRPr lang="nb-NO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43FD2-B757-7544-C45B-FF38A992C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925596"/>
            <a:ext cx="7370512" cy="2520950"/>
          </a:xfrm>
        </p:spPr>
        <p:txBody>
          <a:bodyPr/>
          <a:lstStyle/>
          <a:p>
            <a:r>
              <a:rPr lang="en-US" dirty="0" err="1"/>
              <a:t>Prosjektkanvas</a:t>
            </a:r>
            <a:r>
              <a:rPr lang="en-US" dirty="0"/>
              <a:t> 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verktøy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identifisere</a:t>
            </a:r>
            <a:r>
              <a:rPr lang="en-US" dirty="0"/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forsknings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innovasjonsprosjekter</a:t>
            </a:r>
            <a:endParaRPr lang="en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1DA9C1-8728-0BC0-5D5A-CC8B481C8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824" y="5803900"/>
            <a:ext cx="4989305" cy="812800"/>
          </a:xfrm>
        </p:spPr>
        <p:txBody>
          <a:bodyPr/>
          <a:lstStyle/>
          <a:p>
            <a:r>
              <a:rPr lang="en-US" dirty="0" err="1"/>
              <a:t>Prosjektkanvas</a:t>
            </a:r>
            <a:r>
              <a:rPr lang="en-US" dirty="0"/>
              <a:t> er </a:t>
            </a:r>
            <a:r>
              <a:rPr lang="en-US" dirty="0" err="1"/>
              <a:t>Forskningsrådets</a:t>
            </a:r>
            <a:r>
              <a:rPr lang="en-US" dirty="0"/>
              <a:t> </a:t>
            </a:r>
            <a:r>
              <a:rPr lang="en-US" dirty="0" err="1"/>
              <a:t>verktøy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utviklet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samarbeid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med EGGs design.</a:t>
            </a:r>
            <a:endParaRPr lang="en-US" dirty="0"/>
          </a:p>
          <a:p>
            <a:r>
              <a:rPr lang="en-US" dirty="0"/>
              <a:t>Du </a:t>
            </a:r>
            <a:r>
              <a:rPr lang="en-US" dirty="0" err="1"/>
              <a:t>kan</a:t>
            </a:r>
            <a:r>
              <a:rPr lang="en-US" dirty="0"/>
              <a:t> dele </a:t>
            </a:r>
            <a:r>
              <a:rPr lang="en-US" dirty="0" err="1"/>
              <a:t>prosjektkanvas</a:t>
            </a:r>
            <a:r>
              <a:rPr lang="en-US" dirty="0"/>
              <a:t> med </a:t>
            </a:r>
            <a:r>
              <a:rPr lang="en-US" dirty="0" err="1"/>
              <a:t>hvem</a:t>
            </a:r>
            <a:r>
              <a:rPr lang="en-US" dirty="0"/>
              <a:t> du </a:t>
            </a:r>
            <a:r>
              <a:rPr lang="en-US" dirty="0" err="1"/>
              <a:t>vil</a:t>
            </a:r>
            <a:r>
              <a:rPr lang="en-US" dirty="0"/>
              <a:t>, under </a:t>
            </a:r>
            <a:r>
              <a:rPr lang="en-US" dirty="0" err="1"/>
              <a:t>følgende</a:t>
            </a:r>
            <a:r>
              <a:rPr lang="en-US" dirty="0"/>
              <a:t> </a:t>
            </a:r>
            <a:r>
              <a:rPr lang="en-US" dirty="0" err="1"/>
              <a:t>forutsetninger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Du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at </a:t>
            </a:r>
            <a:r>
              <a:rPr lang="en-US" dirty="0" err="1"/>
              <a:t>prosjektkanvas</a:t>
            </a:r>
            <a:r>
              <a:rPr lang="en-US" dirty="0"/>
              <a:t> er et </a:t>
            </a:r>
            <a:r>
              <a:rPr lang="en-US" dirty="0" err="1"/>
              <a:t>verktøy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Forskningsrådet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Du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bruke</a:t>
            </a:r>
            <a:r>
              <a:rPr lang="en-US" dirty="0"/>
              <a:t> </a:t>
            </a:r>
            <a:r>
              <a:rPr lang="en-US" dirty="0" err="1"/>
              <a:t>prosjektkanvas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kommersiell</a:t>
            </a:r>
            <a:r>
              <a:rPr lang="en-US" dirty="0"/>
              <a:t> </a:t>
            </a:r>
            <a:r>
              <a:rPr lang="en-US" dirty="0" err="1"/>
              <a:t>sammenheng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Du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endre</a:t>
            </a:r>
            <a:r>
              <a:rPr lang="en-US" dirty="0"/>
              <a:t> </a:t>
            </a:r>
            <a:r>
              <a:rPr lang="en-US" dirty="0" err="1"/>
              <a:t>prosjektkanvas</a:t>
            </a:r>
            <a:endParaRPr lang="en-NO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F9C3BD2-3072-32FD-30AA-708FC4EA67F9}"/>
              </a:ext>
            </a:extLst>
          </p:cNvPr>
          <p:cNvSpPr txBox="1">
            <a:spLocks/>
          </p:cNvSpPr>
          <p:nvPr/>
        </p:nvSpPr>
        <p:spPr>
          <a:xfrm>
            <a:off x="5824714" y="4878671"/>
            <a:ext cx="2699084" cy="17380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31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None/>
              <a:defRPr sz="850" kern="1200" spc="0" baseline="0">
                <a:solidFill>
                  <a:schemeClr val="tx1"/>
                </a:solidFill>
                <a:latin typeface="IBM Plex Mono" panose="020B0509050203000203" pitchFamily="49" charset="0"/>
                <a:ea typeface="+mn-ea"/>
                <a:cs typeface="Times New Roman" panose="02020603050405020304" pitchFamily="18" charset="0"/>
              </a:defRPr>
            </a:lvl1pPr>
            <a:lvl2pPr marL="720000" indent="-108000" algn="l" defTabSz="914310" rtl="0" eaLnBrk="1" latinLnBrk="0" hangingPunct="1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90000" indent="-108000" algn="l" defTabSz="914310" rtl="0" eaLnBrk="1" latinLnBrk="0" hangingPunct="1">
              <a:lnSpc>
                <a:spcPct val="9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5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60000" indent="-108000" algn="l" defTabSz="914310" rtl="0" eaLnBrk="1" latinLnBrk="0" hangingPunct="1">
              <a:lnSpc>
                <a:spcPct val="9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5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30000" indent="-108000" algn="l" defTabSz="914310" rtl="0" eaLnBrk="1" latinLnBrk="0" hangingPunct="1">
              <a:lnSpc>
                <a:spcPct val="9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5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dirty="0" err="1">
                <a:effectLst/>
              </a:rPr>
              <a:t>Projectcanvas</a:t>
            </a:r>
            <a:r>
              <a:rPr lang="en-US" dirty="0">
                <a:effectLst/>
              </a:rPr>
              <a:t> by </a:t>
            </a:r>
            <a:r>
              <a:rPr lang="en-US" dirty="0" err="1">
                <a:effectLst/>
                <a:hlinkClick r:id="rId5"/>
              </a:rPr>
              <a:t>www.forskningsradet.no</a:t>
            </a:r>
            <a:r>
              <a:rPr lang="en-US" dirty="0">
                <a:effectLst/>
              </a:rPr>
              <a:t> is licensed under a Creative Commons Attribution-</a:t>
            </a:r>
            <a:r>
              <a:rPr lang="en-US" dirty="0" err="1">
                <a:effectLst/>
              </a:rPr>
              <a:t>NonCommercial</a:t>
            </a:r>
            <a:r>
              <a:rPr lang="en-US" dirty="0">
                <a:effectLst/>
              </a:rPr>
              <a:t>-</a:t>
            </a:r>
            <a:r>
              <a:rPr lang="en-US" dirty="0" err="1">
                <a:effectLst/>
              </a:rPr>
              <a:t>NoDerivatives</a:t>
            </a:r>
            <a:r>
              <a:rPr lang="en-US" dirty="0">
                <a:effectLst/>
              </a:rPr>
              <a:t> 4.0 International </a:t>
            </a:r>
            <a:r>
              <a:rPr lang="en-US" dirty="0" err="1">
                <a:effectLst/>
              </a:rPr>
              <a:t>Licence</a:t>
            </a:r>
            <a:r>
              <a:rPr lang="en-US" dirty="0">
                <a:effectLst/>
              </a:rPr>
              <a:t>.</a:t>
            </a:r>
            <a:endParaRPr lang="en-NO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A995B7D-1A25-BE98-93E6-BB4BD39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22846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EA758-35F1-AAE0-4F47-52D20CDAD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1005B7A-3083-10CC-4F21-A461F41FA144}"/>
              </a:ext>
            </a:extLst>
          </p:cNvPr>
          <p:cNvSpPr/>
          <p:nvPr/>
        </p:nvSpPr>
        <p:spPr>
          <a:xfrm>
            <a:off x="361571" y="1521437"/>
            <a:ext cx="11468858" cy="378494"/>
          </a:xfrm>
          <a:prstGeom prst="roundRect">
            <a:avLst>
              <a:gd name="adj" fmla="val 11920"/>
            </a:avLst>
          </a:prstGeom>
          <a:solidFill>
            <a:srgbClr val="C0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73D8E61-89F5-C5D4-2B89-ACC05E0B3C1F}"/>
              </a:ext>
            </a:extLst>
          </p:cNvPr>
          <p:cNvSpPr/>
          <p:nvPr/>
        </p:nvSpPr>
        <p:spPr>
          <a:xfrm>
            <a:off x="361571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6D861-89E7-49A6-C2D7-9EDE8FA1F63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8CBE5D-FC1F-0D49-ADBC-B4957999464A}" type="datetime1">
              <a:rPr lang="nb-NO" smtClean="0"/>
              <a:t>22.04.2025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846A-CABF-BC7C-D521-72046EEB42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/>
              <a:t>Prosjektkanvas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0D382-D019-08A9-00EC-2564F35C8C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BD812F-AA9A-6CC0-677A-E5714DB3507E}"/>
              </a:ext>
            </a:extLst>
          </p:cNvPr>
          <p:cNvSpPr txBox="1"/>
          <p:nvPr/>
        </p:nvSpPr>
        <p:spPr>
          <a:xfrm>
            <a:off x="5040479" y="161564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endParaRPr lang="en-N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68B45A-5CE3-22BA-49E2-437397671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1128822"/>
            <a:ext cx="6579681" cy="235825"/>
          </a:xfrm>
        </p:spPr>
        <p:txBody>
          <a:bodyPr/>
          <a:lstStyle/>
          <a:p>
            <a:pPr defTabSz="914265"/>
            <a:r>
              <a:rPr lang="en-US" sz="1250" dirty="0" err="1">
                <a:effectLst/>
              </a:rPr>
              <a:t>Hvilken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ny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kunnskap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trenger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dere</a:t>
            </a:r>
            <a:r>
              <a:rPr lang="en-US" sz="1250" dirty="0">
                <a:effectLst/>
              </a:rPr>
              <a:t> for </a:t>
            </a:r>
            <a:r>
              <a:rPr lang="en-US" sz="1250" dirty="0" err="1">
                <a:effectLst/>
              </a:rPr>
              <a:t>å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lykkes</a:t>
            </a:r>
            <a:r>
              <a:rPr lang="en-US" sz="1250" dirty="0">
                <a:effectLst/>
              </a:rPr>
              <a:t> med </a:t>
            </a:r>
            <a:r>
              <a:rPr lang="en-US" sz="1250" dirty="0" err="1">
                <a:effectLst/>
              </a:rPr>
              <a:t>prosjektet</a:t>
            </a:r>
            <a:r>
              <a:rPr lang="en-US" sz="1250" dirty="0">
                <a:effectLst/>
              </a:rPr>
              <a:t>?</a:t>
            </a:r>
            <a:endParaRPr lang="en-NO" sz="1250" dirty="0">
              <a:latin typeface="PP Neue Montreal" panose="020B0504010101010104" pitchFamily="34" charset="77"/>
              <a:ea typeface="+mn-ea"/>
              <a:cs typeface="PP Neue Montreal" panose="020B0504010101010104" pitchFamily="34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D53576-7BB2-EE9A-A94B-23D5496A659D}"/>
              </a:ext>
            </a:extLst>
          </p:cNvPr>
          <p:cNvCxnSpPr>
            <a:cxnSpLocks/>
          </p:cNvCxnSpPr>
          <p:nvPr/>
        </p:nvCxnSpPr>
        <p:spPr>
          <a:xfrm>
            <a:off x="524049" y="2904355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9DFFA4D-32B5-7E1C-39C5-CEE51133F6E9}"/>
              </a:ext>
            </a:extLst>
          </p:cNvPr>
          <p:cNvSpPr txBox="1"/>
          <p:nvPr/>
        </p:nvSpPr>
        <p:spPr>
          <a:xfrm>
            <a:off x="870958" y="2176695"/>
            <a:ext cx="300897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trenger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om 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lykkes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24646-1CBB-7117-F0AE-3E73FFBED597}"/>
              </a:ext>
            </a:extLst>
          </p:cNvPr>
          <p:cNvSpPr txBox="1"/>
          <p:nvPr/>
        </p:nvSpPr>
        <p:spPr>
          <a:xfrm>
            <a:off x="528987" y="3017816"/>
            <a:ext cx="340774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8A8FDE8-7E95-997B-D052-C1870E6AB020}"/>
              </a:ext>
            </a:extLst>
          </p:cNvPr>
          <p:cNvSpPr/>
          <p:nvPr/>
        </p:nvSpPr>
        <p:spPr>
          <a:xfrm>
            <a:off x="420986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3530086-16E0-D6CD-0B42-509BB6451DDF}"/>
              </a:ext>
            </a:extLst>
          </p:cNvPr>
          <p:cNvSpPr/>
          <p:nvPr/>
        </p:nvSpPr>
        <p:spPr>
          <a:xfrm>
            <a:off x="805815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61314D-5ED3-275B-642C-F900B1E0D635}"/>
              </a:ext>
            </a:extLst>
          </p:cNvPr>
          <p:cNvCxnSpPr>
            <a:cxnSpLocks/>
          </p:cNvCxnSpPr>
          <p:nvPr/>
        </p:nvCxnSpPr>
        <p:spPr>
          <a:xfrm>
            <a:off x="4383780" y="2904355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4936DBD-4E39-8874-1E05-D7FD0B8C28E7}"/>
              </a:ext>
            </a:extLst>
          </p:cNvPr>
          <p:cNvSpPr txBox="1"/>
          <p:nvPr/>
        </p:nvSpPr>
        <p:spPr>
          <a:xfrm>
            <a:off x="4730690" y="2176695"/>
            <a:ext cx="2719264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Eksisterende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finnes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allerede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C81754-3796-8131-9175-DFB8C1F88DC8}"/>
              </a:ext>
            </a:extLst>
          </p:cNvPr>
          <p:cNvSpPr txBox="1"/>
          <p:nvPr/>
        </p:nvSpPr>
        <p:spPr>
          <a:xfrm>
            <a:off x="4388718" y="3017816"/>
            <a:ext cx="340774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F93647-AC61-CFDE-46DA-7A563D82648D}"/>
              </a:ext>
            </a:extLst>
          </p:cNvPr>
          <p:cNvCxnSpPr>
            <a:cxnSpLocks/>
          </p:cNvCxnSpPr>
          <p:nvPr/>
        </p:nvCxnSpPr>
        <p:spPr>
          <a:xfrm>
            <a:off x="8243510" y="2904355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A358BD-6651-4424-AC55-6F844296D38F}"/>
              </a:ext>
            </a:extLst>
          </p:cNvPr>
          <p:cNvSpPr txBox="1"/>
          <p:nvPr/>
        </p:nvSpPr>
        <p:spPr>
          <a:xfrm>
            <a:off x="8590421" y="2176695"/>
            <a:ext cx="3005232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det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de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viktigste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utfordingene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/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problemstillingene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bidra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løse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528C19-8530-B9B4-C8E3-08E42DDA3A63}"/>
              </a:ext>
            </a:extLst>
          </p:cNvPr>
          <p:cNvSpPr txBox="1"/>
          <p:nvPr/>
        </p:nvSpPr>
        <p:spPr>
          <a:xfrm>
            <a:off x="8248448" y="3017816"/>
            <a:ext cx="340774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D73A68-8206-B6B7-F4D4-F8365CA3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494" y="2174104"/>
            <a:ext cx="198000" cy="19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0290FB6-607C-FC13-992B-07FB94C71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047" y="2168563"/>
            <a:ext cx="198000" cy="19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0A7835E-A679-861C-8E54-F1523FD8D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3510" y="2168563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30B62-1FC5-4B87-B4B4-0B13F5CA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861A574-AA17-6C87-96A3-6964B3F0340A}"/>
              </a:ext>
            </a:extLst>
          </p:cNvPr>
          <p:cNvSpPr/>
          <p:nvPr/>
        </p:nvSpPr>
        <p:spPr>
          <a:xfrm>
            <a:off x="361571" y="1521437"/>
            <a:ext cx="11468858" cy="378494"/>
          </a:xfrm>
          <a:prstGeom prst="roundRect">
            <a:avLst>
              <a:gd name="adj" fmla="val 11920"/>
            </a:avLst>
          </a:prstGeom>
          <a:solidFill>
            <a:srgbClr val="C0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CE4A6D6-85A8-0FF7-51B9-353193249998}"/>
              </a:ext>
            </a:extLst>
          </p:cNvPr>
          <p:cNvSpPr/>
          <p:nvPr/>
        </p:nvSpPr>
        <p:spPr>
          <a:xfrm>
            <a:off x="361571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29B60-29AD-2AE2-8096-41D9E6A343B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8CBE5D-FC1F-0D49-ADBC-B4957999464A}" type="datetime1">
              <a:rPr lang="nb-NO" smtClean="0"/>
              <a:t>22.04.2025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5127C-5DE8-5564-9678-22E5FB744F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/>
              <a:t>Prosjektkanvas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1445C-6575-295D-62D5-0F5CF2F75A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B5498A-A722-5F23-E5FF-A2909B431ECA}"/>
              </a:ext>
            </a:extLst>
          </p:cNvPr>
          <p:cNvSpPr txBox="1"/>
          <p:nvPr/>
        </p:nvSpPr>
        <p:spPr>
          <a:xfrm>
            <a:off x="5040479" y="161564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Forskningsaktiviteter</a:t>
            </a:r>
            <a:endParaRPr lang="en-N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58CE2B-523D-FAD5-1CE0-DC1F638D7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1128822"/>
            <a:ext cx="6579681" cy="235825"/>
          </a:xfrm>
        </p:spPr>
        <p:txBody>
          <a:bodyPr/>
          <a:lstStyle/>
          <a:p>
            <a:pPr defTabSz="914265"/>
            <a:r>
              <a:rPr lang="en-US" sz="1250" dirty="0" err="1">
                <a:effectLst/>
              </a:rPr>
              <a:t>Hvordan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skal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dere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arbeide</a:t>
            </a:r>
            <a:r>
              <a:rPr lang="en-US" sz="1250" dirty="0">
                <a:effectLst/>
              </a:rPr>
              <a:t> for </a:t>
            </a:r>
            <a:r>
              <a:rPr lang="en-US" sz="1250" dirty="0" err="1">
                <a:effectLst/>
              </a:rPr>
              <a:t>å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få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ny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kunnskap</a:t>
            </a:r>
            <a:r>
              <a:rPr lang="en-US" sz="1250" dirty="0">
                <a:effectLst/>
              </a:rPr>
              <a:t>?</a:t>
            </a:r>
            <a:endParaRPr lang="en-NO" sz="1250" dirty="0">
              <a:latin typeface="PP Neue Montreal" panose="020B0504010101010104" pitchFamily="34" charset="77"/>
              <a:ea typeface="+mn-ea"/>
              <a:cs typeface="PP Neue Montreal" panose="020B0504010101010104" pitchFamily="34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590A27-ABB1-102E-2351-BFBEF94A55D8}"/>
              </a:ext>
            </a:extLst>
          </p:cNvPr>
          <p:cNvCxnSpPr>
            <a:cxnSpLocks/>
          </p:cNvCxnSpPr>
          <p:nvPr/>
        </p:nvCxnSpPr>
        <p:spPr>
          <a:xfrm>
            <a:off x="524049" y="2809389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DF97C93-376E-F554-3598-1AC14081BB00}"/>
              </a:ext>
            </a:extLst>
          </p:cNvPr>
          <p:cNvSpPr txBox="1"/>
          <p:nvPr/>
        </p:nvSpPr>
        <p:spPr>
          <a:xfrm>
            <a:off x="870958" y="2176695"/>
            <a:ext cx="300897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etode</a:t>
            </a: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arbeide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fram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nye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51855B-342A-1444-6E98-4DAFA3B5EE38}"/>
              </a:ext>
            </a:extLst>
          </p:cNvPr>
          <p:cNvSpPr txBox="1"/>
          <p:nvPr/>
        </p:nvSpPr>
        <p:spPr>
          <a:xfrm>
            <a:off x="528987" y="2922850"/>
            <a:ext cx="34077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f.eks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intervju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eksperiment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simulering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statistisk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etnografi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saksstudie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(“case study”), etc.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9B7FF4D-645E-7CCE-FB79-466E543658D6}"/>
              </a:ext>
            </a:extLst>
          </p:cNvPr>
          <p:cNvSpPr/>
          <p:nvPr/>
        </p:nvSpPr>
        <p:spPr>
          <a:xfrm>
            <a:off x="420986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488EC40-B1E4-DCFD-0472-7176444B7066}"/>
              </a:ext>
            </a:extLst>
          </p:cNvPr>
          <p:cNvSpPr/>
          <p:nvPr/>
        </p:nvSpPr>
        <p:spPr>
          <a:xfrm>
            <a:off x="805815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C80E67-06F8-F6E8-2AB7-55DF6E33B932}"/>
              </a:ext>
            </a:extLst>
          </p:cNvPr>
          <p:cNvCxnSpPr>
            <a:cxnSpLocks/>
          </p:cNvCxnSpPr>
          <p:nvPr/>
        </p:nvCxnSpPr>
        <p:spPr>
          <a:xfrm>
            <a:off x="4383780" y="2809389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584601C-AC5E-E308-371D-E54F83DB0218}"/>
              </a:ext>
            </a:extLst>
          </p:cNvPr>
          <p:cNvSpPr txBox="1"/>
          <p:nvPr/>
        </p:nvSpPr>
        <p:spPr>
          <a:xfrm>
            <a:off x="4730690" y="2176695"/>
            <a:ext cx="2770040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Kompetanse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det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kompetanse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trenger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dere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selv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fall,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kompetanse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det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4C5D60-A72B-66CC-3654-D6D59CE1C723}"/>
              </a:ext>
            </a:extLst>
          </p:cNvPr>
          <p:cNvSpPr txBox="1"/>
          <p:nvPr/>
        </p:nvSpPr>
        <p:spPr>
          <a:xfrm>
            <a:off x="4388718" y="2922850"/>
            <a:ext cx="340774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DC278A-C06A-CFEB-238C-2EDAA0E4F952}"/>
              </a:ext>
            </a:extLst>
          </p:cNvPr>
          <p:cNvCxnSpPr>
            <a:cxnSpLocks/>
          </p:cNvCxnSpPr>
          <p:nvPr/>
        </p:nvCxnSpPr>
        <p:spPr>
          <a:xfrm>
            <a:off x="8243510" y="2809389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E56561A-BFCF-088F-E7E2-73A1A269DBF7}"/>
              </a:ext>
            </a:extLst>
          </p:cNvPr>
          <p:cNvSpPr txBox="1"/>
          <p:nvPr/>
        </p:nvSpPr>
        <p:spPr>
          <a:xfrm>
            <a:off x="8590420" y="2176695"/>
            <a:ext cx="2793197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Samarbeid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forskningsmiljø</a:t>
            </a:r>
            <a:r>
              <a:rPr lang="en-US" sz="1200" dirty="0">
                <a:solidFill>
                  <a:srgbClr val="000000"/>
                </a:solidFill>
                <a:effectLst/>
                <a:latin typeface="Helvetica" pitchFamily="2" charset="0"/>
              </a:rPr>
              <a:t>(er)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Hvilke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forskningsmiljøer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er det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aktuelt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å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samarbeide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med?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Hva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vil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disse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kunne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bidra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med?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9E3674-2549-91EC-9569-D4A3F2ECF836}"/>
              </a:ext>
            </a:extLst>
          </p:cNvPr>
          <p:cNvSpPr txBox="1"/>
          <p:nvPr/>
        </p:nvSpPr>
        <p:spPr>
          <a:xfrm>
            <a:off x="8248448" y="2922850"/>
            <a:ext cx="340774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C888FC-72B3-D302-DD35-FE21F8A1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48" y="2176695"/>
            <a:ext cx="198000" cy="19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732B62-F4BB-D3F6-9BC5-41494B503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41" y="2175545"/>
            <a:ext cx="198000" cy="19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A33C8E-6C41-8593-5B04-70EA547D5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152" y="2175545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8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78A42-45C0-7889-E88B-9CE3038B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6FB-DC4E-F24C-BE8A-F6D3B800E9DD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74BBD-9C75-DA53-5C77-8A1685DC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1D2B4-59EF-C726-8F05-335C666B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12</a:t>
            </a:fld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A39758-64E6-356A-ED75-E31DE0BF51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503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4DD5502-8D50-2FAC-2CE6-CD3A1166A271}"/>
              </a:ext>
            </a:extLst>
          </p:cNvPr>
          <p:cNvSpPr/>
          <p:nvPr/>
        </p:nvSpPr>
        <p:spPr>
          <a:xfrm>
            <a:off x="4681517" y="1531968"/>
            <a:ext cx="2845291" cy="4951532"/>
          </a:xfrm>
          <a:prstGeom prst="roundRect">
            <a:avLst>
              <a:gd name="adj" fmla="val 19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2A9ED09C-BE94-23B5-8A1F-E5C64CAAD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777" y="1534947"/>
            <a:ext cx="4196651" cy="2178867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6D89CE54-840A-841F-FF72-F55E3B408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777" y="3816135"/>
            <a:ext cx="4196651" cy="217886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AFC4ADA7-2166-57E7-A439-2982696B95B1}"/>
              </a:ext>
            </a:extLst>
          </p:cNvPr>
          <p:cNvSpPr/>
          <p:nvPr/>
        </p:nvSpPr>
        <p:spPr>
          <a:xfrm>
            <a:off x="375348" y="1806969"/>
            <a:ext cx="4185920" cy="1901374"/>
          </a:xfrm>
          <a:custGeom>
            <a:avLst/>
            <a:gdLst>
              <a:gd name="connsiteX0" fmla="*/ 4135182 w 4185920"/>
              <a:gd name="connsiteY0" fmla="*/ 0 h 2176367"/>
              <a:gd name="connsiteX1" fmla="*/ 4185920 w 4185920"/>
              <a:gd name="connsiteY1" fmla="*/ 0 h 2176367"/>
              <a:gd name="connsiteX2" fmla="*/ 4185920 w 4185920"/>
              <a:gd name="connsiteY2" fmla="*/ 2176368 h 2176367"/>
              <a:gd name="connsiteX3" fmla="*/ 4135182 w 4185920"/>
              <a:gd name="connsiteY3" fmla="*/ 2176368 h 2176367"/>
              <a:gd name="connsiteX4" fmla="*/ 50738 w 4185920"/>
              <a:gd name="connsiteY4" fmla="*/ 2176368 h 2176367"/>
              <a:gd name="connsiteX5" fmla="*/ 0 w 4185920"/>
              <a:gd name="connsiteY5" fmla="*/ 2176368 h 2176367"/>
              <a:gd name="connsiteX6" fmla="*/ 0 w 4185920"/>
              <a:gd name="connsiteY6" fmla="*/ 0 h 2176367"/>
              <a:gd name="connsiteX7" fmla="*/ 50738 w 4185920"/>
              <a:gd name="connsiteY7" fmla="*/ 0 h 217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5920" h="2176367">
                <a:moveTo>
                  <a:pt x="4135182" y="0"/>
                </a:moveTo>
                <a:cubicBezTo>
                  <a:pt x="4163204" y="0"/>
                  <a:pt x="4185920" y="0"/>
                  <a:pt x="4185920" y="0"/>
                </a:cubicBezTo>
                <a:lnTo>
                  <a:pt x="4185920" y="2176368"/>
                </a:lnTo>
                <a:cubicBezTo>
                  <a:pt x="4185920" y="2176368"/>
                  <a:pt x="4163204" y="2176368"/>
                  <a:pt x="4135182" y="2176368"/>
                </a:cubicBezTo>
                <a:lnTo>
                  <a:pt x="50738" y="2176368"/>
                </a:lnTo>
                <a:cubicBezTo>
                  <a:pt x="22716" y="2176368"/>
                  <a:pt x="0" y="2176368"/>
                  <a:pt x="0" y="2176368"/>
                </a:cubicBezTo>
                <a:lnTo>
                  <a:pt x="0" y="0"/>
                </a:lnTo>
                <a:cubicBezTo>
                  <a:pt x="0" y="0"/>
                  <a:pt x="22716" y="0"/>
                  <a:pt x="50738" y="0"/>
                </a:cubicBezTo>
                <a:close/>
              </a:path>
            </a:pathLst>
          </a:custGeom>
          <a:solidFill>
            <a:srgbClr val="D6E82B">
              <a:alpha val="50000"/>
            </a:srgbClr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9630BC3-730C-F777-6CFF-0724F8FFDF5E}"/>
              </a:ext>
            </a:extLst>
          </p:cNvPr>
          <p:cNvSpPr/>
          <p:nvPr/>
        </p:nvSpPr>
        <p:spPr>
          <a:xfrm>
            <a:off x="375348" y="1531968"/>
            <a:ext cx="4185920" cy="322424"/>
          </a:xfrm>
          <a:custGeom>
            <a:avLst/>
            <a:gdLst>
              <a:gd name="connsiteX0" fmla="*/ 4185920 w 4185920"/>
              <a:gd name="connsiteY0" fmla="*/ 322425 h 322424"/>
              <a:gd name="connsiteX1" fmla="*/ 0 w 4185920"/>
              <a:gd name="connsiteY1" fmla="*/ 322425 h 322424"/>
              <a:gd name="connsiteX2" fmla="*/ 0 w 4185920"/>
              <a:gd name="connsiteY2" fmla="*/ 50738 h 322424"/>
              <a:gd name="connsiteX3" fmla="*/ 50738 w 4185920"/>
              <a:gd name="connsiteY3" fmla="*/ 0 h 322424"/>
              <a:gd name="connsiteX4" fmla="*/ 4135182 w 4185920"/>
              <a:gd name="connsiteY4" fmla="*/ 0 h 322424"/>
              <a:gd name="connsiteX5" fmla="*/ 4185920 w 4185920"/>
              <a:gd name="connsiteY5" fmla="*/ 50739 h 322424"/>
              <a:gd name="connsiteX6" fmla="*/ 4185920 w 4185920"/>
              <a:gd name="connsiteY6" fmla="*/ 322425 h 3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920" h="322424">
                <a:moveTo>
                  <a:pt x="4185920" y="322425"/>
                </a:moveTo>
                <a:lnTo>
                  <a:pt x="0" y="322425"/>
                </a:lnTo>
                <a:lnTo>
                  <a:pt x="0" y="50738"/>
                </a:lnTo>
                <a:cubicBezTo>
                  <a:pt x="0" y="22716"/>
                  <a:pt x="22716" y="0"/>
                  <a:pt x="50738" y="0"/>
                </a:cubicBezTo>
                <a:lnTo>
                  <a:pt x="4135182" y="0"/>
                </a:lnTo>
                <a:cubicBezTo>
                  <a:pt x="4163202" y="0"/>
                  <a:pt x="4185920" y="22717"/>
                  <a:pt x="4185920" y="50739"/>
                </a:cubicBezTo>
                <a:lnTo>
                  <a:pt x="4185920" y="322425"/>
                </a:lnTo>
                <a:close/>
              </a:path>
            </a:pathLst>
          </a:custGeom>
          <a:solidFill>
            <a:srgbClr val="D6E82B"/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CF51BDA-B609-DFB4-B9D0-278E0D745F40}"/>
              </a:ext>
            </a:extLst>
          </p:cNvPr>
          <p:cNvSpPr/>
          <p:nvPr/>
        </p:nvSpPr>
        <p:spPr>
          <a:xfrm>
            <a:off x="375348" y="4125954"/>
            <a:ext cx="4185920" cy="1853951"/>
          </a:xfrm>
          <a:custGeom>
            <a:avLst/>
            <a:gdLst>
              <a:gd name="connsiteX0" fmla="*/ 4135182 w 4185920"/>
              <a:gd name="connsiteY0" fmla="*/ 0 h 2176367"/>
              <a:gd name="connsiteX1" fmla="*/ 4185920 w 4185920"/>
              <a:gd name="connsiteY1" fmla="*/ 0 h 2176367"/>
              <a:gd name="connsiteX2" fmla="*/ 4185920 w 4185920"/>
              <a:gd name="connsiteY2" fmla="*/ 2176368 h 2176367"/>
              <a:gd name="connsiteX3" fmla="*/ 4135182 w 4185920"/>
              <a:gd name="connsiteY3" fmla="*/ 2176368 h 2176367"/>
              <a:gd name="connsiteX4" fmla="*/ 50738 w 4185920"/>
              <a:gd name="connsiteY4" fmla="*/ 2176368 h 2176367"/>
              <a:gd name="connsiteX5" fmla="*/ 0 w 4185920"/>
              <a:gd name="connsiteY5" fmla="*/ 2176368 h 2176367"/>
              <a:gd name="connsiteX6" fmla="*/ 0 w 4185920"/>
              <a:gd name="connsiteY6" fmla="*/ 0 h 2176367"/>
              <a:gd name="connsiteX7" fmla="*/ 50738 w 4185920"/>
              <a:gd name="connsiteY7" fmla="*/ 0 h 217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5920" h="2176367">
                <a:moveTo>
                  <a:pt x="4135182" y="0"/>
                </a:moveTo>
                <a:cubicBezTo>
                  <a:pt x="4163204" y="0"/>
                  <a:pt x="4185920" y="0"/>
                  <a:pt x="4185920" y="0"/>
                </a:cubicBezTo>
                <a:lnTo>
                  <a:pt x="4185920" y="2176368"/>
                </a:lnTo>
                <a:cubicBezTo>
                  <a:pt x="4185920" y="2176368"/>
                  <a:pt x="4163204" y="2176368"/>
                  <a:pt x="4135182" y="2176368"/>
                </a:cubicBezTo>
                <a:lnTo>
                  <a:pt x="50738" y="2176368"/>
                </a:lnTo>
                <a:cubicBezTo>
                  <a:pt x="22716" y="2176368"/>
                  <a:pt x="0" y="2176368"/>
                  <a:pt x="0" y="2176368"/>
                </a:cubicBezTo>
                <a:lnTo>
                  <a:pt x="0" y="0"/>
                </a:lnTo>
                <a:cubicBezTo>
                  <a:pt x="0" y="0"/>
                  <a:pt x="22716" y="0"/>
                  <a:pt x="50738" y="0"/>
                </a:cubicBezTo>
                <a:close/>
              </a:path>
            </a:pathLst>
          </a:custGeom>
          <a:solidFill>
            <a:srgbClr val="E3F172">
              <a:alpha val="50000"/>
            </a:srgbClr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AD559E9-2A47-6A7C-DC39-529F49FC0856}"/>
              </a:ext>
            </a:extLst>
          </p:cNvPr>
          <p:cNvSpPr/>
          <p:nvPr/>
        </p:nvSpPr>
        <p:spPr>
          <a:xfrm>
            <a:off x="375348" y="3803530"/>
            <a:ext cx="4185920" cy="322424"/>
          </a:xfrm>
          <a:custGeom>
            <a:avLst/>
            <a:gdLst>
              <a:gd name="connsiteX0" fmla="*/ 4185920 w 4185920"/>
              <a:gd name="connsiteY0" fmla="*/ 322425 h 322424"/>
              <a:gd name="connsiteX1" fmla="*/ 0 w 4185920"/>
              <a:gd name="connsiteY1" fmla="*/ 322425 h 322424"/>
              <a:gd name="connsiteX2" fmla="*/ 0 w 4185920"/>
              <a:gd name="connsiteY2" fmla="*/ 50738 h 322424"/>
              <a:gd name="connsiteX3" fmla="*/ 50738 w 4185920"/>
              <a:gd name="connsiteY3" fmla="*/ 0 h 322424"/>
              <a:gd name="connsiteX4" fmla="*/ 4135182 w 4185920"/>
              <a:gd name="connsiteY4" fmla="*/ 0 h 322424"/>
              <a:gd name="connsiteX5" fmla="*/ 4185920 w 4185920"/>
              <a:gd name="connsiteY5" fmla="*/ 50739 h 322424"/>
              <a:gd name="connsiteX6" fmla="*/ 4185920 w 4185920"/>
              <a:gd name="connsiteY6" fmla="*/ 322425 h 3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920" h="322424">
                <a:moveTo>
                  <a:pt x="4185920" y="322425"/>
                </a:moveTo>
                <a:lnTo>
                  <a:pt x="0" y="322425"/>
                </a:lnTo>
                <a:lnTo>
                  <a:pt x="0" y="50738"/>
                </a:lnTo>
                <a:cubicBezTo>
                  <a:pt x="0" y="22716"/>
                  <a:pt x="22716" y="0"/>
                  <a:pt x="50738" y="0"/>
                </a:cubicBezTo>
                <a:lnTo>
                  <a:pt x="4135182" y="0"/>
                </a:lnTo>
                <a:cubicBezTo>
                  <a:pt x="4163202" y="0"/>
                  <a:pt x="4185920" y="22717"/>
                  <a:pt x="4185920" y="50739"/>
                </a:cubicBezTo>
                <a:lnTo>
                  <a:pt x="4185920" y="322425"/>
                </a:lnTo>
                <a:close/>
              </a:path>
            </a:pathLst>
          </a:custGeom>
          <a:solidFill>
            <a:srgbClr val="D6E82B"/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C28B2-A870-CF10-5810-9F99CCD780A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CF3E966-657B-8944-9198-A621EFF737F6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E08C7-911B-0E6A-52FF-3F4FAE4A56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7820-7618-5F20-2D93-90BA502857B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nb-NO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DB4360-27D5-0534-8188-075342E0D744}"/>
              </a:ext>
            </a:extLst>
          </p:cNvPr>
          <p:cNvSpPr txBox="1"/>
          <p:nvPr/>
        </p:nvSpPr>
        <p:spPr>
          <a:xfrm>
            <a:off x="1382880" y="2514600"/>
            <a:ext cx="2130951" cy="542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lykkes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 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 for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markedet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 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samfunnet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N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902844-A471-D008-D7E7-EBBD6CD7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922" y="2195867"/>
            <a:ext cx="198000" cy="19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6C5E0A6-7408-451F-9687-E3720C512569}"/>
              </a:ext>
            </a:extLst>
          </p:cNvPr>
          <p:cNvSpPr txBox="1"/>
          <p:nvPr/>
        </p:nvSpPr>
        <p:spPr>
          <a:xfrm>
            <a:off x="1310955" y="4883999"/>
            <a:ext cx="2305796" cy="361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Hvis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lykkes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nytte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ha for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virksomheten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E3DCB39D-F80D-7E73-B499-3BEDA63A9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3777" y="6101986"/>
            <a:ext cx="4196652" cy="38151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32042BB1-3C37-1770-2750-A35A88DDE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87" y="6102842"/>
            <a:ext cx="4187246" cy="38065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0FBAA83-9006-25F9-6ED9-C9AB732D751F}"/>
              </a:ext>
            </a:extLst>
          </p:cNvPr>
          <p:cNvSpPr txBox="1"/>
          <p:nvPr/>
        </p:nvSpPr>
        <p:spPr>
          <a:xfrm>
            <a:off x="1249819" y="1576137"/>
            <a:ext cx="24280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O" sz="900" b="1" dirty="0">
                <a:latin typeface="Arial" panose="020B0604020202020204" pitchFamily="34" charset="0"/>
                <a:cs typeface="Arial" panose="020B0604020202020204" pitchFamily="34" charset="0"/>
              </a:rPr>
              <a:t>Nytte for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samfunnet</a:t>
            </a:r>
            <a:endParaRPr lang="en-NO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A01A58-CB01-04AD-6F9F-94F5850D7519}"/>
              </a:ext>
            </a:extLst>
          </p:cNvPr>
          <p:cNvSpPr txBox="1"/>
          <p:nvPr/>
        </p:nvSpPr>
        <p:spPr>
          <a:xfrm>
            <a:off x="1249819" y="3857674"/>
            <a:ext cx="24280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O" sz="900" b="1" dirty="0">
                <a:latin typeface="Arial" panose="020B0604020202020204" pitchFamily="34" charset="0"/>
                <a:cs typeface="Arial" panose="020B0604020202020204" pitchFamily="34" charset="0"/>
              </a:rPr>
              <a:t>Nytte for virksomheten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8082E6-88FC-795C-C7E0-4646B12F99FA}"/>
              </a:ext>
            </a:extLst>
          </p:cNvPr>
          <p:cNvSpPr txBox="1"/>
          <p:nvPr/>
        </p:nvSpPr>
        <p:spPr>
          <a:xfrm>
            <a:off x="1428515" y="6196364"/>
            <a:ext cx="21309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Brukerbehov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nytteverdi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40749F-0E68-2D76-C92E-608DB60A7B6B}"/>
              </a:ext>
            </a:extLst>
          </p:cNvPr>
          <p:cNvSpPr txBox="1"/>
          <p:nvPr/>
        </p:nvSpPr>
        <p:spPr>
          <a:xfrm>
            <a:off x="8593719" y="6196364"/>
            <a:ext cx="21309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Kunnskapsbehov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B5D8F4-F350-A971-9DB8-A00AB41E6BCE}"/>
              </a:ext>
            </a:extLst>
          </p:cNvPr>
          <p:cNvSpPr txBox="1"/>
          <p:nvPr/>
        </p:nvSpPr>
        <p:spPr>
          <a:xfrm>
            <a:off x="8593719" y="2632115"/>
            <a:ext cx="2268422" cy="361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trenger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lykkes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A93F631-241B-6CDF-F4E1-DC5D4A130B5C}"/>
              </a:ext>
            </a:extLst>
          </p:cNvPr>
          <p:cNvSpPr txBox="1"/>
          <p:nvPr/>
        </p:nvSpPr>
        <p:spPr>
          <a:xfrm>
            <a:off x="8749076" y="4883999"/>
            <a:ext cx="1930422" cy="361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98000"/>
              </a:lnSpc>
              <a:defRPr sz="1200">
                <a:latin typeface="PP Neue Montreal" panose="020B0504010101010104" pitchFamily="34" charset="77"/>
                <a:cs typeface="PP Neue Montreal" panose="020B0504010101010104" pitchFamily="34" charset="77"/>
              </a:defRPr>
            </a:lvl1pPr>
          </a:lstStyle>
          <a:p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skal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arbeide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A8F35A-291C-A462-3F25-AAA9D3FDC660}"/>
              </a:ext>
            </a:extLst>
          </p:cNvPr>
          <p:cNvSpPr txBox="1"/>
          <p:nvPr/>
        </p:nvSpPr>
        <p:spPr>
          <a:xfrm>
            <a:off x="8503025" y="1576137"/>
            <a:ext cx="24280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O" sz="900" b="1" dirty="0">
                <a:latin typeface="Arial" panose="020B0604020202020204" pitchFamily="34" charset="0"/>
                <a:cs typeface="Arial" panose="020B0604020202020204" pitchFamily="34" charset="0"/>
              </a:rPr>
              <a:t>Behov for forskning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F8B3A89-EBF2-8293-FC90-F33B9B817E66}"/>
              </a:ext>
            </a:extLst>
          </p:cNvPr>
          <p:cNvSpPr txBox="1"/>
          <p:nvPr/>
        </p:nvSpPr>
        <p:spPr>
          <a:xfrm>
            <a:off x="8503025" y="3857674"/>
            <a:ext cx="24280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O" sz="900" b="1" dirty="0">
                <a:latin typeface="Arial" panose="020B0604020202020204" pitchFamily="34" charset="0"/>
                <a:cs typeface="Arial" panose="020B0604020202020204" pitchFamily="34" charset="0"/>
              </a:rPr>
              <a:t>Forskningsaktiviteter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0D050F5-BAAA-1F8C-4A1B-28C821B06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9922" y="4577743"/>
            <a:ext cx="198000" cy="198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41A928A-0A23-8B3D-0732-6EBC3A92EA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3936" y="4577743"/>
            <a:ext cx="198000" cy="198000"/>
          </a:xfrm>
          <a:prstGeom prst="rect">
            <a:avLst/>
          </a:prstGeom>
        </p:spPr>
      </p:pic>
      <p:sp>
        <p:nvSpPr>
          <p:cNvPr id="78" name="Title 2">
            <a:extLst>
              <a:ext uri="{FF2B5EF4-FFF2-40B4-BE49-F238E27FC236}">
                <a16:creationId xmlns:a16="http://schemas.microsoft.com/office/drawing/2014/main" id="{FB98120D-402D-DF0B-DB4F-B4A8137AC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1128822"/>
            <a:ext cx="6579681" cy="235825"/>
          </a:xfrm>
        </p:spPr>
        <p:txBody>
          <a:bodyPr/>
          <a:lstStyle/>
          <a:p>
            <a:r>
              <a:rPr lang="en-US" sz="1250" dirty="0" err="1">
                <a:effectLst/>
              </a:rPr>
              <a:t>Prosjektkanvas</a:t>
            </a:r>
            <a:r>
              <a:rPr lang="en-US" sz="1250" dirty="0">
                <a:effectLst/>
              </a:rPr>
              <a:t>: et </a:t>
            </a:r>
            <a:r>
              <a:rPr lang="en-US" sz="1250" dirty="0" err="1">
                <a:effectLst/>
              </a:rPr>
              <a:t>overblikk</a:t>
            </a:r>
            <a:endParaRPr lang="en-NO" sz="125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AF71C2-6DE2-3947-EE03-D536475982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34102" y="2195867"/>
            <a:ext cx="198000" cy="198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C2F36E4-AAC0-1401-14D0-64E37019B4DB}"/>
              </a:ext>
            </a:extLst>
          </p:cNvPr>
          <p:cNvSpPr/>
          <p:nvPr/>
        </p:nvSpPr>
        <p:spPr>
          <a:xfrm rot="2700000">
            <a:off x="4700164" y="2762464"/>
            <a:ext cx="2779111" cy="2761347"/>
          </a:xfrm>
          <a:prstGeom prst="roundRect">
            <a:avLst>
              <a:gd name="adj" fmla="val 56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AA9F73-5D73-2A5D-BF5D-4B97934836A1}"/>
              </a:ext>
            </a:extLst>
          </p:cNvPr>
          <p:cNvSpPr txBox="1"/>
          <p:nvPr/>
        </p:nvSpPr>
        <p:spPr>
          <a:xfrm>
            <a:off x="5030525" y="3723097"/>
            <a:ext cx="2130951" cy="769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er den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overordnende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idéen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NO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48E0D-5115-97A6-E0BE-76AC11CA40F1}"/>
              </a:ext>
            </a:extLst>
          </p:cNvPr>
          <p:cNvSpPr txBox="1"/>
          <p:nvPr/>
        </p:nvSpPr>
        <p:spPr>
          <a:xfrm>
            <a:off x="5040479" y="6200083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  <a:endParaRPr lang="en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AD329-8015-F0EB-89A8-55ACBC4F8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24C58A3-CB34-8210-270C-32CAB761433A}"/>
              </a:ext>
            </a:extLst>
          </p:cNvPr>
          <p:cNvSpPr/>
          <p:nvPr/>
        </p:nvSpPr>
        <p:spPr>
          <a:xfrm>
            <a:off x="4681517" y="2052500"/>
            <a:ext cx="2845291" cy="4431000"/>
          </a:xfrm>
          <a:prstGeom prst="roundRect">
            <a:avLst>
              <a:gd name="adj" fmla="val 19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86FCAB8A-76C3-39D6-5D9C-B4C8B8598291}"/>
              </a:ext>
            </a:extLst>
          </p:cNvPr>
          <p:cNvSpPr/>
          <p:nvPr/>
        </p:nvSpPr>
        <p:spPr>
          <a:xfrm>
            <a:off x="374784" y="4008596"/>
            <a:ext cx="4187246" cy="1961579"/>
          </a:xfrm>
          <a:prstGeom prst="roundRect">
            <a:avLst>
              <a:gd name="adj" fmla="val 2469"/>
            </a:avLst>
          </a:prstGeom>
          <a:solidFill>
            <a:srgbClr val="E3F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80" name="Round Same Side Corner Rectangle 79">
            <a:extLst>
              <a:ext uri="{FF2B5EF4-FFF2-40B4-BE49-F238E27FC236}">
                <a16:creationId xmlns:a16="http://schemas.microsoft.com/office/drawing/2014/main" id="{5B086A64-D491-AD99-F747-4F01F68BEA0F}"/>
              </a:ext>
            </a:extLst>
          </p:cNvPr>
          <p:cNvSpPr/>
          <p:nvPr/>
        </p:nvSpPr>
        <p:spPr>
          <a:xfrm rot="16200000">
            <a:off x="-412297" y="4795679"/>
            <a:ext cx="1961579" cy="387412"/>
          </a:xfrm>
          <a:prstGeom prst="round2SameRect">
            <a:avLst>
              <a:gd name="adj1" fmla="val 12776"/>
              <a:gd name="adj2" fmla="val 0"/>
            </a:avLst>
          </a:prstGeom>
          <a:solidFill>
            <a:srgbClr val="D6E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16024C67-7EBA-7087-260E-202545DA2B55}"/>
              </a:ext>
            </a:extLst>
          </p:cNvPr>
          <p:cNvSpPr/>
          <p:nvPr/>
        </p:nvSpPr>
        <p:spPr>
          <a:xfrm>
            <a:off x="374784" y="2052501"/>
            <a:ext cx="4187246" cy="1847628"/>
          </a:xfrm>
          <a:prstGeom prst="roundRect">
            <a:avLst>
              <a:gd name="adj" fmla="val 2469"/>
            </a:avLst>
          </a:prstGeom>
          <a:solidFill>
            <a:srgbClr val="E3F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78" name="Round Same Side Corner Rectangle 77">
            <a:extLst>
              <a:ext uri="{FF2B5EF4-FFF2-40B4-BE49-F238E27FC236}">
                <a16:creationId xmlns:a16="http://schemas.microsoft.com/office/drawing/2014/main" id="{F0D37918-8178-1EE6-584D-032CB77FA6ED}"/>
              </a:ext>
            </a:extLst>
          </p:cNvPr>
          <p:cNvSpPr/>
          <p:nvPr/>
        </p:nvSpPr>
        <p:spPr>
          <a:xfrm rot="16200000">
            <a:off x="-355323" y="2782611"/>
            <a:ext cx="1847631" cy="387412"/>
          </a:xfrm>
          <a:prstGeom prst="round2SameRect">
            <a:avLst>
              <a:gd name="adj1" fmla="val 12776"/>
              <a:gd name="adj2" fmla="val 0"/>
            </a:avLst>
          </a:prstGeom>
          <a:solidFill>
            <a:srgbClr val="D6E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050189-DFCF-CB11-05F5-AE3565D08C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8092" y="1128822"/>
            <a:ext cx="5040958" cy="826033"/>
          </a:xfrm>
        </p:spPr>
        <p:txBody>
          <a:bodyPr/>
          <a:lstStyle/>
          <a:p>
            <a:r>
              <a:rPr lang="en-US" dirty="0" err="1"/>
              <a:t>Prosjektkanvas</a:t>
            </a:r>
            <a:r>
              <a:rPr lang="en-US" dirty="0"/>
              <a:t> er et </a:t>
            </a:r>
            <a:r>
              <a:rPr lang="en-US" dirty="0" err="1"/>
              <a:t>verktøy</a:t>
            </a:r>
            <a:r>
              <a:rPr lang="en-US" dirty="0"/>
              <a:t> med </a:t>
            </a:r>
            <a:r>
              <a:rPr lang="en-US" dirty="0" err="1"/>
              <a:t>spørsmål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hjelper</a:t>
            </a:r>
            <a:r>
              <a:rPr lang="en-US" dirty="0"/>
              <a:t> deg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avklare</a:t>
            </a:r>
            <a:r>
              <a:rPr lang="en-US" dirty="0"/>
              <a:t> om du </a:t>
            </a:r>
            <a:r>
              <a:rPr lang="en-US" dirty="0" err="1"/>
              <a:t>har</a:t>
            </a:r>
            <a:r>
              <a:rPr lang="en-US" dirty="0"/>
              <a:t> et </a:t>
            </a:r>
            <a:r>
              <a:rPr lang="en-US" dirty="0" err="1"/>
              <a:t>FoU-prosjekt</a:t>
            </a:r>
            <a:r>
              <a:rPr lang="en-US" dirty="0"/>
              <a:t>. Det er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godt</a:t>
            </a:r>
            <a:r>
              <a:rPr lang="en-US" dirty="0"/>
              <a:t> </a:t>
            </a:r>
            <a:r>
              <a:rPr lang="en-US" dirty="0" err="1"/>
              <a:t>egnet</a:t>
            </a:r>
            <a:r>
              <a:rPr lang="en-US" dirty="0"/>
              <a:t> for dialog med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aktører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er </a:t>
            </a:r>
            <a:r>
              <a:rPr lang="en-US" dirty="0" err="1"/>
              <a:t>involvert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prosjektet</a:t>
            </a:r>
            <a:r>
              <a:rPr lang="en-US" dirty="0"/>
              <a:t>.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86E9B-2B62-2209-3715-9FA6D7B20B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8CBE5D-FC1F-0D49-ADBC-B4957999464A}" type="datetime1">
              <a:rPr lang="nb-NO" smtClean="0"/>
              <a:t>22.04.2025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1804F-AAB9-2771-5FC5-8709D2D347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/>
              <a:t>Prosjektkanvas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F2293-93B6-F88D-BE6A-261696C5CD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99029A-3BCF-D1CC-C3A6-0495CC482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2" y="1128822"/>
            <a:ext cx="5040958" cy="794747"/>
          </a:xfrm>
        </p:spPr>
        <p:txBody>
          <a:bodyPr/>
          <a:lstStyle/>
          <a:p>
            <a:r>
              <a:rPr lang="en-NO" sz="1250" dirty="0"/>
              <a:t>Prosjektkanvas</a:t>
            </a:r>
            <a:r>
              <a:rPr lang="nb-NO" sz="1250" dirty="0"/>
              <a:t> med hjelpespørsmål</a:t>
            </a:r>
            <a:endParaRPr lang="en-NO" sz="125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DE1F06C-99B2-482A-7493-A1F9A1EF1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3777" y="6101986"/>
            <a:ext cx="4196652" cy="38151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687C312-0F70-2271-8616-A55456975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387" y="6102842"/>
            <a:ext cx="4187246" cy="38065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3FB1B54-229B-10A5-13F7-367EDC24A2C0}"/>
              </a:ext>
            </a:extLst>
          </p:cNvPr>
          <p:cNvSpPr txBox="1"/>
          <p:nvPr/>
        </p:nvSpPr>
        <p:spPr>
          <a:xfrm>
            <a:off x="1428515" y="619636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Brukerbehov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nytteverdi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273CB7-097E-772F-AB2D-974CA6126C2C}"/>
              </a:ext>
            </a:extLst>
          </p:cNvPr>
          <p:cNvSpPr txBox="1"/>
          <p:nvPr/>
        </p:nvSpPr>
        <p:spPr>
          <a:xfrm>
            <a:off x="8593719" y="619636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Kunnskapsbehov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6E26F8AA-435D-4965-C2FC-437BFD9CF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3777" y="2061044"/>
            <a:ext cx="4178836" cy="208519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1ECF309-8C3B-1F52-1766-6208A3930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777" y="4262576"/>
            <a:ext cx="4178836" cy="17053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EEEFECB-41AC-B46E-5B44-EAADEC17562D}"/>
              </a:ext>
            </a:extLst>
          </p:cNvPr>
          <p:cNvSpPr txBox="1"/>
          <p:nvPr/>
        </p:nvSpPr>
        <p:spPr>
          <a:xfrm rot="16200000">
            <a:off x="-389177" y="2906832"/>
            <a:ext cx="19274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O" sz="900" b="1" dirty="0">
                <a:latin typeface="Arial" panose="020B0604020202020204" pitchFamily="34" charset="0"/>
                <a:cs typeface="Arial" panose="020B0604020202020204" pitchFamily="34" charset="0"/>
              </a:rPr>
              <a:t>Nytte for samfunnet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842060-22FA-1A49-3546-A25C2F5B9BD4}"/>
              </a:ext>
            </a:extLst>
          </p:cNvPr>
          <p:cNvSpPr txBox="1"/>
          <p:nvPr/>
        </p:nvSpPr>
        <p:spPr>
          <a:xfrm rot="16200000">
            <a:off x="-351953" y="4834744"/>
            <a:ext cx="18529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O" sz="900" b="1" dirty="0">
                <a:latin typeface="Arial" panose="020B0604020202020204" pitchFamily="34" charset="0"/>
                <a:cs typeface="Arial" panose="020B0604020202020204" pitchFamily="34" charset="0"/>
              </a:rPr>
              <a:t>Nytte for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virksomheten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B87976-2CB7-B9C4-3468-6F8B0971E544}"/>
              </a:ext>
            </a:extLst>
          </p:cNvPr>
          <p:cNvSpPr txBox="1"/>
          <p:nvPr/>
        </p:nvSpPr>
        <p:spPr>
          <a:xfrm rot="5400000">
            <a:off x="10574863" y="2985715"/>
            <a:ext cx="20851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O" sz="900" b="1" dirty="0">
                <a:latin typeface="Arial" panose="020B0604020202020204" pitchFamily="34" charset="0"/>
                <a:cs typeface="Arial" panose="020B0604020202020204" pitchFamily="34" charset="0"/>
              </a:rPr>
              <a:t>Behov for forskning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250D4D-FEE4-D4A2-8D34-4AF07318031F}"/>
              </a:ext>
            </a:extLst>
          </p:cNvPr>
          <p:cNvSpPr txBox="1"/>
          <p:nvPr/>
        </p:nvSpPr>
        <p:spPr>
          <a:xfrm rot="5400000">
            <a:off x="10764809" y="4999813"/>
            <a:ext cx="17053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O" sz="900" b="1" dirty="0">
                <a:latin typeface="Arial" panose="020B0604020202020204" pitchFamily="34" charset="0"/>
                <a:cs typeface="Arial" panose="020B0604020202020204" pitchFamily="34" charset="0"/>
              </a:rPr>
              <a:t>Forskningsaktiviteter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5C9D70-AD57-DA2E-B369-C14ACAEE7F58}"/>
              </a:ext>
            </a:extLst>
          </p:cNvPr>
          <p:cNvSpPr txBox="1"/>
          <p:nvPr/>
        </p:nvSpPr>
        <p:spPr>
          <a:xfrm>
            <a:off x="1277979" y="2205875"/>
            <a:ext cx="3192111" cy="1469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Brukere</a:t>
            </a:r>
            <a:r>
              <a:rPr lang="en-US" sz="12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kunder</a:t>
            </a:r>
            <a:r>
              <a:rPr lang="en-US" sz="1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1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aktører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aktører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samfunnet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utover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virksomheten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Nytteverdi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 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disse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aktørene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Har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dere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tenkt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på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hvordan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dette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kan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kommuniseres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?</a:t>
            </a:r>
            <a:endParaRPr lang="en-NO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O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Øvrig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samfunnsnytte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samfunnsmessig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bidra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NO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DB626EE-9D5D-262F-2337-A1E1B1FF5F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850" y="2196851"/>
            <a:ext cx="198000" cy="19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2A1D295-8084-CDDB-01B3-A94F5D758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507" y="2756484"/>
            <a:ext cx="198000" cy="19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4425E21-CAA5-3752-7EEA-16CE206364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506" y="3331749"/>
            <a:ext cx="198000" cy="198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E5C04B2-5C82-EE85-3895-C6219C3AA28F}"/>
              </a:ext>
            </a:extLst>
          </p:cNvPr>
          <p:cNvSpPr txBox="1"/>
          <p:nvPr/>
        </p:nvSpPr>
        <p:spPr>
          <a:xfrm>
            <a:off x="1277980" y="4151778"/>
            <a:ext cx="3215202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Strategisk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forankring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måte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forankret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virksomhetens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samfunnsoppdrag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strategi?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Representerer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virksomheten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300"/>
              </a:spcAft>
            </a:pPr>
            <a:br>
              <a:rPr lang="en-US" sz="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Nytteverdi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måte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skape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nytte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verdi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for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virksomheten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300"/>
              </a:spcAft>
            </a:pP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Hvordan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skal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resultatene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i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prosjektet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kommuniseres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tas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i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bruk?</a:t>
            </a:r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Samarbeid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det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samarbeide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vil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samarbeidet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gi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hva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vil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partene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bidra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med?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E7A2BA-5285-FF4C-4C0F-A4D1A0479C25}"/>
              </a:ext>
            </a:extLst>
          </p:cNvPr>
          <p:cNvSpPr txBox="1"/>
          <p:nvPr/>
        </p:nvSpPr>
        <p:spPr>
          <a:xfrm>
            <a:off x="8159227" y="2209362"/>
            <a:ext cx="2728331" cy="1554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Kunnskapsbehov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Hvilken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kunnskap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har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dere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?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Hva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trenger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dere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kunnskap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om for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å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lykkes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med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prosjektet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?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Eksisterende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finnes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allerede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det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de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viktigste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problemene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utfordringene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 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bidra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løse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NO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250E08-8FAC-558A-17D2-A59E1B287377}"/>
              </a:ext>
            </a:extLst>
          </p:cNvPr>
          <p:cNvSpPr txBox="1"/>
          <p:nvPr/>
        </p:nvSpPr>
        <p:spPr>
          <a:xfrm>
            <a:off x="8187989" y="4395690"/>
            <a:ext cx="3115148" cy="1469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arbeide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fram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nye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Kompetanse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det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kompetanse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trenger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selv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fall,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kompetanse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det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for?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Samarbeid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forskningsmiljø</a:t>
            </a:r>
            <a:r>
              <a:rPr lang="en-US" sz="1200" dirty="0">
                <a:solidFill>
                  <a:srgbClr val="000000"/>
                </a:solidFill>
                <a:effectLst/>
                <a:latin typeface="Helvetica" pitchFamily="2" charset="0"/>
              </a:rPr>
              <a:t>(er)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Hvilke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forskningsmiljøer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er det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aktuelt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å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samarbeide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med? </a:t>
            </a:r>
            <a:b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Hva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vil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disse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kunne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bidra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med?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94B165D7-E0B7-A32D-0E9C-965196B965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5142" y="4153557"/>
            <a:ext cx="198000" cy="19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8647BC7-04E9-579E-B9B2-CFCFF0CED1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922" y="5413135"/>
            <a:ext cx="198000" cy="198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617DC00-7564-BA10-8FF4-558FCCD707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507" y="4827822"/>
            <a:ext cx="198000" cy="198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C0E194F-0924-B7BA-8CF0-42B5144EB3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0783" y="2731231"/>
            <a:ext cx="198000" cy="198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77B70F-EC40-BB4D-0F0E-23FA39ED7E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97605" y="4403353"/>
            <a:ext cx="198000" cy="19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884D873-D4DE-74A5-2142-A08D885919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7604" y="4846385"/>
            <a:ext cx="198000" cy="19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6893661-B493-B17C-A0CD-807CA29BDC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97604" y="5390411"/>
            <a:ext cx="198000" cy="19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028C039-3D96-D831-8E61-FB18C02111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97604" y="2223584"/>
            <a:ext cx="198000" cy="19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24E9033-6D28-A66E-B0A8-DC47A87D81C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97502" y="3159483"/>
            <a:ext cx="198000" cy="1980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0C94816-DCC1-A027-CB6B-791BF6668C98}"/>
              </a:ext>
            </a:extLst>
          </p:cNvPr>
          <p:cNvSpPr/>
          <p:nvPr/>
        </p:nvSpPr>
        <p:spPr>
          <a:xfrm rot="2700000">
            <a:off x="4700164" y="2762464"/>
            <a:ext cx="2779111" cy="2761347"/>
          </a:xfrm>
          <a:prstGeom prst="roundRect">
            <a:avLst>
              <a:gd name="adj" fmla="val 56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E605EA-EF8C-7164-510F-6B158EC23D28}"/>
              </a:ext>
            </a:extLst>
          </p:cNvPr>
          <p:cNvGrpSpPr/>
          <p:nvPr/>
        </p:nvGrpSpPr>
        <p:grpSpPr>
          <a:xfrm>
            <a:off x="5043549" y="3193052"/>
            <a:ext cx="2104902" cy="2139047"/>
            <a:chOff x="4995214" y="3118482"/>
            <a:chExt cx="2104902" cy="213904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3581D55-2836-16E0-F33C-56368C76A1BE}"/>
                </a:ext>
              </a:extLst>
            </p:cNvPr>
            <p:cNvSpPr txBox="1"/>
            <p:nvPr/>
          </p:nvSpPr>
          <p:spPr>
            <a:xfrm>
              <a:off x="4995214" y="3118482"/>
              <a:ext cx="2104902" cy="21390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Hvilket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problem/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behov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skal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prosjektet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bidra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til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å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løse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algn="ctr"/>
              <a:b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Hva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skal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dere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utvikle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forbedre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 </a:t>
              </a:r>
              <a:b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å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løse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problemet</a:t>
              </a:r>
              <a:r>
                <a:rPr lang="en-US" sz="95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/</a:t>
              </a:r>
              <a:r>
                <a:rPr lang="en-US" sz="950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behovet</a:t>
              </a:r>
              <a:r>
                <a:rPr lang="en-US" sz="95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?</a:t>
              </a:r>
              <a:endParaRPr lang="en-US" sz="95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b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Hva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er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nytt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og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unikt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med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idéen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nasjonalt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og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internasjonalt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950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Finnes</a:t>
              </a:r>
              <a:r>
                <a:rPr lang="en-US" sz="95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 det </a:t>
              </a:r>
              <a:r>
                <a:rPr lang="en-US" sz="950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noen</a:t>
              </a:r>
              <a:r>
                <a:rPr lang="en-US" sz="95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 </a:t>
              </a:r>
              <a:r>
                <a:rPr lang="en-US" sz="950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som</a:t>
              </a:r>
              <a:r>
                <a:rPr lang="en-US" sz="95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 </a:t>
              </a:r>
              <a:r>
                <a:rPr lang="en-US" sz="950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har</a:t>
              </a:r>
              <a:r>
                <a:rPr lang="en-US" sz="95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 </a:t>
              </a:r>
              <a:r>
                <a:rPr lang="en-US" sz="950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gjort</a:t>
              </a:r>
              <a:r>
                <a:rPr lang="en-US" sz="95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 </a:t>
              </a:r>
              <a:r>
                <a:rPr lang="en-US" sz="950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noe</a:t>
              </a:r>
              <a:r>
                <a:rPr lang="en-US" sz="95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 </a:t>
              </a:r>
              <a:r>
                <a:rPr lang="en-US" sz="950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lignende</a:t>
              </a:r>
              <a:r>
                <a:rPr lang="en-US" sz="95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?</a:t>
              </a:r>
              <a:endParaRPr lang="en-US" sz="95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b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Hvor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langt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har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dere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kommet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idéutviklingsprosessen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b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Hva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er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neste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5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steg</a:t>
              </a:r>
              <a:r>
                <a:rPr lang="en-US" sz="95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NO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7E94AEC-E064-FADA-A9E9-8F6C7D147D75}"/>
                </a:ext>
              </a:extLst>
            </p:cNvPr>
            <p:cNvCxnSpPr>
              <a:cxnSpLocks/>
            </p:cNvCxnSpPr>
            <p:nvPr/>
          </p:nvCxnSpPr>
          <p:spPr>
            <a:xfrm>
              <a:off x="5419030" y="3647288"/>
              <a:ext cx="12696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6FB13C-EDAE-96E8-3CFD-45DEDDBC76A6}"/>
                </a:ext>
              </a:extLst>
            </p:cNvPr>
            <p:cNvCxnSpPr>
              <a:cxnSpLocks/>
            </p:cNvCxnSpPr>
            <p:nvPr/>
          </p:nvCxnSpPr>
          <p:spPr>
            <a:xfrm>
              <a:off x="5419030" y="4499598"/>
              <a:ext cx="12696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2572736-AC46-D03C-6D7B-F41B930D8857}"/>
              </a:ext>
            </a:extLst>
          </p:cNvPr>
          <p:cNvSpPr txBox="1"/>
          <p:nvPr/>
        </p:nvSpPr>
        <p:spPr>
          <a:xfrm>
            <a:off x="5017499" y="2791272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  <a:endParaRPr lang="en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4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290AC-5543-5CD4-EC44-5A2B7CBF9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raphic 62">
            <a:extLst>
              <a:ext uri="{FF2B5EF4-FFF2-40B4-BE49-F238E27FC236}">
                <a16:creationId xmlns:a16="http://schemas.microsoft.com/office/drawing/2014/main" id="{69A6AF79-6FB6-4E43-9EEE-D56BA1266094}"/>
              </a:ext>
            </a:extLst>
          </p:cNvPr>
          <p:cNvSpPr/>
          <p:nvPr/>
        </p:nvSpPr>
        <p:spPr>
          <a:xfrm>
            <a:off x="376157" y="2462658"/>
            <a:ext cx="3694732" cy="1333501"/>
          </a:xfrm>
          <a:prstGeom prst="roundRect">
            <a:avLst>
              <a:gd name="adj" fmla="val 3301"/>
            </a:avLst>
          </a:prstGeom>
          <a:solidFill>
            <a:srgbClr val="C5C9AB"/>
          </a:solidFill>
          <a:ln w="6355" cap="flat">
            <a:noFill/>
            <a:prstDash val="solid"/>
            <a:miter/>
          </a:ln>
        </p:spPr>
        <p:txBody>
          <a:bodyPr lIns="180000" tIns="180000" rIns="180000" bIns="180000" rtlCol="0" anchor="ctr"/>
          <a:lstStyle/>
          <a:p>
            <a:r>
              <a:rPr lang="en-NO" dirty="0">
                <a:latin typeface="Arial" panose="020B0604020202020204" pitchFamily="34" charset="0"/>
                <a:cs typeface="Arial" panose="020B0604020202020204" pitchFamily="34" charset="0"/>
              </a:rPr>
              <a:t>Dialog</a:t>
            </a:r>
          </a:p>
          <a:p>
            <a:endParaRPr lang="e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Diskutere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prosjektidéen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Forskningsrådets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veiledere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investorer</a:t>
            </a:r>
            <a:r>
              <a:rPr lang="en-US" sz="1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1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samarbeidspartnere</a:t>
            </a:r>
            <a:endParaRPr lang="en-US" sz="12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D12E8-8C98-A134-760D-7BDDB74BDA3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8CBE5D-FC1F-0D49-ADBC-B4957999464A}" type="datetime1">
              <a:rPr lang="nb-NO" smtClean="0"/>
              <a:t>22.04.2025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AF892-EC55-D1BE-1B6C-E8127B132E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/>
              <a:t>Prosjektkanvas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0E93B-55B8-A934-049D-CE939FC8F2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B54767-DEF2-4D63-70B5-D7C312CAB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2" y="1128822"/>
            <a:ext cx="6681406" cy="794747"/>
          </a:xfrm>
        </p:spPr>
        <p:txBody>
          <a:bodyPr/>
          <a:lstStyle/>
          <a:p>
            <a:r>
              <a:rPr lang="en-US" sz="2400" dirty="0" err="1">
                <a:solidFill>
                  <a:srgbClr val="000000"/>
                </a:solidFill>
                <a:effectLst/>
              </a:rPr>
              <a:t>Slik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kan</a:t>
            </a:r>
            <a:r>
              <a:rPr lang="en-US" sz="2400" dirty="0">
                <a:solidFill>
                  <a:srgbClr val="000000"/>
                </a:solidFill>
                <a:effectLst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bruke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rosjektkanvas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F1A6CA-4D3E-83C1-FE3C-36A1483C219D}"/>
              </a:ext>
            </a:extLst>
          </p:cNvPr>
          <p:cNvCxnSpPr>
            <a:cxnSpLocks/>
          </p:cNvCxnSpPr>
          <p:nvPr/>
        </p:nvCxnSpPr>
        <p:spPr>
          <a:xfrm flipH="1" flipV="1">
            <a:off x="2224007" y="2316996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307D0A-E77F-5A23-CF5D-EB29DC10CEB7}"/>
              </a:ext>
            </a:extLst>
          </p:cNvPr>
          <p:cNvCxnSpPr>
            <a:cxnSpLocks/>
          </p:cNvCxnSpPr>
          <p:nvPr/>
        </p:nvCxnSpPr>
        <p:spPr>
          <a:xfrm flipH="1">
            <a:off x="2224007" y="2316996"/>
            <a:ext cx="77439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A64CF6D-BABA-53C2-5995-0C430B422FAC}"/>
              </a:ext>
            </a:extLst>
          </p:cNvPr>
          <p:cNvCxnSpPr>
            <a:cxnSpLocks/>
          </p:cNvCxnSpPr>
          <p:nvPr/>
        </p:nvCxnSpPr>
        <p:spPr>
          <a:xfrm flipH="1" flipV="1">
            <a:off x="9966862" y="2316995"/>
            <a:ext cx="1" cy="145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D6A5C31-592D-948F-714C-71B85BCCD586}"/>
              </a:ext>
            </a:extLst>
          </p:cNvPr>
          <p:cNvCxnSpPr>
            <a:cxnSpLocks/>
          </p:cNvCxnSpPr>
          <p:nvPr/>
        </p:nvCxnSpPr>
        <p:spPr>
          <a:xfrm flipH="1" flipV="1">
            <a:off x="6092286" y="2316995"/>
            <a:ext cx="1" cy="145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BE69453-A5C7-8DBD-5109-4BD54C7F14A9}"/>
              </a:ext>
            </a:extLst>
          </p:cNvPr>
          <p:cNvSpPr txBox="1"/>
          <p:nvPr/>
        </p:nvSpPr>
        <p:spPr>
          <a:xfrm>
            <a:off x="5921832" y="2104988"/>
            <a:ext cx="325410" cy="1206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en-NO" sz="800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</p:txBody>
      </p:sp>
      <p:sp>
        <p:nvSpPr>
          <p:cNvPr id="81" name="Graphic 62">
            <a:extLst>
              <a:ext uri="{FF2B5EF4-FFF2-40B4-BE49-F238E27FC236}">
                <a16:creationId xmlns:a16="http://schemas.microsoft.com/office/drawing/2014/main" id="{FA926B73-7EA8-20BF-14A1-7E1F9EF56F86}"/>
              </a:ext>
            </a:extLst>
          </p:cNvPr>
          <p:cNvSpPr/>
          <p:nvPr/>
        </p:nvSpPr>
        <p:spPr>
          <a:xfrm>
            <a:off x="4244112" y="2462658"/>
            <a:ext cx="3694732" cy="1333501"/>
          </a:xfrm>
          <a:prstGeom prst="roundRect">
            <a:avLst>
              <a:gd name="adj" fmla="val 3301"/>
            </a:avLst>
          </a:prstGeom>
          <a:solidFill>
            <a:srgbClr val="C5C9AB"/>
          </a:solidFill>
          <a:ln w="6355" cap="flat">
            <a:noFill/>
            <a:prstDash val="solid"/>
            <a:miter/>
          </a:ln>
        </p:spPr>
        <p:txBody>
          <a:bodyPr lIns="180000" rtlCol="0" anchor="ctr"/>
          <a:lstStyle/>
          <a:p>
            <a:pPr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Videreutvikle</a:t>
            </a:r>
            <a:endParaRPr kumimoji="0" lang="en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Utvikle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forbedre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prosjektidéen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Graphic 62">
            <a:extLst>
              <a:ext uri="{FF2B5EF4-FFF2-40B4-BE49-F238E27FC236}">
                <a16:creationId xmlns:a16="http://schemas.microsoft.com/office/drawing/2014/main" id="{4339B946-CBB9-FC37-D02C-230DD3FBF176}"/>
              </a:ext>
            </a:extLst>
          </p:cNvPr>
          <p:cNvSpPr/>
          <p:nvPr/>
        </p:nvSpPr>
        <p:spPr>
          <a:xfrm>
            <a:off x="8112068" y="2462658"/>
            <a:ext cx="3694732" cy="1333501"/>
          </a:xfrm>
          <a:prstGeom prst="roundRect">
            <a:avLst>
              <a:gd name="adj" fmla="val 3301"/>
            </a:avLst>
          </a:prstGeom>
          <a:solidFill>
            <a:srgbClr val="C5C9AB"/>
          </a:solidFill>
          <a:ln w="6355" cap="flat">
            <a:noFill/>
            <a:prstDash val="solid"/>
            <a:miter/>
          </a:ln>
        </p:spPr>
        <p:txBody>
          <a:bodyPr lIns="180000" rtlCol="0" anchor="ctr"/>
          <a:lstStyle/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Dokumentere</a:t>
            </a:r>
            <a:endParaRPr kumimoji="0" lang="en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definere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oppsummere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prosjektidéen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58ACBFC1-15EB-53F1-767F-5EF6291DB4E7}"/>
              </a:ext>
            </a:extLst>
          </p:cNvPr>
          <p:cNvSpPr/>
          <p:nvPr/>
        </p:nvSpPr>
        <p:spPr>
          <a:xfrm>
            <a:off x="376157" y="457974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A569BCF9-808F-4D83-EDF3-233A84FB75DB}"/>
              </a:ext>
            </a:extLst>
          </p:cNvPr>
          <p:cNvSpPr/>
          <p:nvPr/>
        </p:nvSpPr>
        <p:spPr>
          <a:xfrm>
            <a:off x="1658440" y="457974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A2ABE9D5-C647-2819-AABA-A29E95140CEE}"/>
              </a:ext>
            </a:extLst>
          </p:cNvPr>
          <p:cNvSpPr/>
          <p:nvPr/>
        </p:nvSpPr>
        <p:spPr>
          <a:xfrm>
            <a:off x="2940723" y="457974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0D743683-8825-351D-802D-6C880E7B965E}"/>
              </a:ext>
            </a:extLst>
          </p:cNvPr>
          <p:cNvSpPr/>
          <p:nvPr/>
        </p:nvSpPr>
        <p:spPr>
          <a:xfrm>
            <a:off x="4223006" y="457974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4C49585E-F93E-5026-906A-2BF8CEE2F52D}"/>
              </a:ext>
            </a:extLst>
          </p:cNvPr>
          <p:cNvSpPr/>
          <p:nvPr/>
        </p:nvSpPr>
        <p:spPr>
          <a:xfrm>
            <a:off x="5505289" y="457974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049F9147-E05C-7D66-303A-7441FEC3261C}"/>
              </a:ext>
            </a:extLst>
          </p:cNvPr>
          <p:cNvSpPr/>
          <p:nvPr/>
        </p:nvSpPr>
        <p:spPr>
          <a:xfrm>
            <a:off x="6787572" y="457974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37AC89A-5CE1-8A09-4C83-42D8903DC44A}"/>
              </a:ext>
            </a:extLst>
          </p:cNvPr>
          <p:cNvSpPr/>
          <p:nvPr/>
        </p:nvSpPr>
        <p:spPr>
          <a:xfrm>
            <a:off x="9348367" y="457974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E2685F34-36BE-6E47-9CEC-4A7A2D6C2516}"/>
              </a:ext>
            </a:extLst>
          </p:cNvPr>
          <p:cNvSpPr/>
          <p:nvPr/>
        </p:nvSpPr>
        <p:spPr>
          <a:xfrm>
            <a:off x="8068876" y="457974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9E5DC1D6-9FDC-3E3B-6601-5E2247DB5A44}"/>
              </a:ext>
            </a:extLst>
          </p:cNvPr>
          <p:cNvSpPr/>
          <p:nvPr/>
        </p:nvSpPr>
        <p:spPr>
          <a:xfrm>
            <a:off x="10634420" y="457974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628A333-352E-F0B1-FC89-B60DE59E170A}"/>
              </a:ext>
            </a:extLst>
          </p:cNvPr>
          <p:cNvCxnSpPr>
            <a:cxnSpLocks/>
          </p:cNvCxnSpPr>
          <p:nvPr/>
        </p:nvCxnSpPr>
        <p:spPr>
          <a:xfrm flipH="1">
            <a:off x="1464590" y="4439228"/>
            <a:ext cx="9291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D0CEF2D3-F201-EE55-D433-F77CC508E06B}"/>
              </a:ext>
            </a:extLst>
          </p:cNvPr>
          <p:cNvSpPr txBox="1"/>
          <p:nvPr/>
        </p:nvSpPr>
        <p:spPr>
          <a:xfrm>
            <a:off x="6008923" y="4234968"/>
            <a:ext cx="165110" cy="1206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en-NO" sz="800" dirty="0">
                <a:latin typeface="Arial" panose="020B0604020202020204" pitchFamily="34" charset="0"/>
                <a:cs typeface="Arial" panose="020B0604020202020204" pitchFamily="34" charset="0"/>
              </a:rPr>
              <a:t>Mål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C7DAB65-5F0E-683E-3BA7-94A7C9713FEE}"/>
              </a:ext>
            </a:extLst>
          </p:cNvPr>
          <p:cNvCxnSpPr>
            <a:cxnSpLocks/>
          </p:cNvCxnSpPr>
          <p:nvPr/>
        </p:nvCxnSpPr>
        <p:spPr>
          <a:xfrm flipH="1" flipV="1">
            <a:off x="1464590" y="443922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46B00C3-6CFF-D315-25C7-807AF836BBB7}"/>
              </a:ext>
            </a:extLst>
          </p:cNvPr>
          <p:cNvCxnSpPr>
            <a:cxnSpLocks/>
          </p:cNvCxnSpPr>
          <p:nvPr/>
        </p:nvCxnSpPr>
        <p:spPr>
          <a:xfrm flipH="1" flipV="1">
            <a:off x="10758304" y="443922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EF1259C-9047-E5EB-5472-56604C415462}"/>
              </a:ext>
            </a:extLst>
          </p:cNvPr>
          <p:cNvCxnSpPr>
            <a:cxnSpLocks/>
          </p:cNvCxnSpPr>
          <p:nvPr/>
        </p:nvCxnSpPr>
        <p:spPr>
          <a:xfrm flipH="1" flipV="1">
            <a:off x="8423328" y="443922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B25BBC8-C321-9025-09B7-3EC25E17FF5B}"/>
              </a:ext>
            </a:extLst>
          </p:cNvPr>
          <p:cNvCxnSpPr>
            <a:cxnSpLocks/>
          </p:cNvCxnSpPr>
          <p:nvPr/>
        </p:nvCxnSpPr>
        <p:spPr>
          <a:xfrm flipH="1" flipV="1">
            <a:off x="6098582" y="443922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0E4365B-B5D1-057E-44F0-9C22D6006411}"/>
              </a:ext>
            </a:extLst>
          </p:cNvPr>
          <p:cNvCxnSpPr>
            <a:cxnSpLocks/>
          </p:cNvCxnSpPr>
          <p:nvPr/>
        </p:nvCxnSpPr>
        <p:spPr>
          <a:xfrm flipH="1" flipV="1">
            <a:off x="3781585" y="443922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A1B13FD2-1EE7-C55C-5140-9A31E320471F}"/>
              </a:ext>
            </a:extLst>
          </p:cNvPr>
          <p:cNvSpPr txBox="1"/>
          <p:nvPr/>
        </p:nvSpPr>
        <p:spPr>
          <a:xfrm>
            <a:off x="589088" y="5203556"/>
            <a:ext cx="7658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Avklare</a:t>
            </a:r>
            <a:endParaRPr lang="en-NO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F35EA54-EA4F-B74E-7D8B-C9141483BB1B}"/>
              </a:ext>
            </a:extLst>
          </p:cNvPr>
          <p:cNvSpPr txBox="1"/>
          <p:nvPr/>
        </p:nvSpPr>
        <p:spPr>
          <a:xfrm>
            <a:off x="1883196" y="5203556"/>
            <a:ext cx="7658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Mangler &amp; svakheter</a:t>
            </a:r>
            <a:endParaRPr lang="en-NO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8B1E55A-8C9A-FAC2-1CED-CDCDD9E9F276}"/>
              </a:ext>
            </a:extLst>
          </p:cNvPr>
          <p:cNvSpPr txBox="1"/>
          <p:nvPr/>
        </p:nvSpPr>
        <p:spPr>
          <a:xfrm>
            <a:off x="3161806" y="5203556"/>
            <a:ext cx="7658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Neste steg</a:t>
            </a:r>
            <a:endParaRPr lang="en-NO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BD98522-52C2-0842-479B-B315AB3AD68E}"/>
              </a:ext>
            </a:extLst>
          </p:cNvPr>
          <p:cNvSpPr txBox="1"/>
          <p:nvPr/>
        </p:nvSpPr>
        <p:spPr>
          <a:xfrm>
            <a:off x="4347426" y="5203556"/>
            <a:ext cx="937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Kartlegge og få oversikt</a:t>
            </a:r>
            <a:endParaRPr lang="en-NO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A1237F4-2E6E-0163-AE65-3DBB9D9F7143}"/>
              </a:ext>
            </a:extLst>
          </p:cNvPr>
          <p:cNvSpPr txBox="1"/>
          <p:nvPr/>
        </p:nvSpPr>
        <p:spPr>
          <a:xfrm>
            <a:off x="5626036" y="5203556"/>
            <a:ext cx="937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nye muligheter</a:t>
            </a:r>
            <a:endParaRPr lang="en-NO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D0EDC14-E7EC-C1AD-B5D6-7833A238236D}"/>
              </a:ext>
            </a:extLst>
          </p:cNvPr>
          <p:cNvSpPr txBox="1"/>
          <p:nvPr/>
        </p:nvSpPr>
        <p:spPr>
          <a:xfrm>
            <a:off x="6970352" y="5203556"/>
            <a:ext cx="786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Prioritere og spisse</a:t>
            </a:r>
            <a:endParaRPr lang="en-NO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E863394-66FA-FEF4-AD00-00E46466FD5E}"/>
              </a:ext>
            </a:extLst>
          </p:cNvPr>
          <p:cNvSpPr txBox="1"/>
          <p:nvPr/>
        </p:nvSpPr>
        <p:spPr>
          <a:xfrm>
            <a:off x="9448248" y="5203556"/>
            <a:ext cx="10023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Dokumentere prosjektidéen</a:t>
            </a:r>
            <a:endParaRPr lang="en-NO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DCDA2AB-A862-5FE1-CC08-C1517AC92E00}"/>
              </a:ext>
            </a:extLst>
          </p:cNvPr>
          <p:cNvSpPr txBox="1"/>
          <p:nvPr/>
        </p:nvSpPr>
        <p:spPr>
          <a:xfrm>
            <a:off x="8166944" y="5203556"/>
            <a:ext cx="10023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Definere prosjektidéen</a:t>
            </a:r>
            <a:endParaRPr lang="en-NO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65790A8-06E7-1FD0-AB9B-9D8BF51B49DD}"/>
              </a:ext>
            </a:extLst>
          </p:cNvPr>
          <p:cNvSpPr txBox="1"/>
          <p:nvPr/>
        </p:nvSpPr>
        <p:spPr>
          <a:xfrm>
            <a:off x="10723973" y="5203556"/>
            <a:ext cx="10023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Dele</a:t>
            </a:r>
            <a:endParaRPr lang="en-NO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EA3AD6F3-4D9B-C127-4E1A-45F2976E7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80" y="4884546"/>
            <a:ext cx="224223" cy="22422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6D9C02A5-BEF7-79BB-CCA5-344B202CD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510" y="4884546"/>
            <a:ext cx="224223" cy="22422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3013A09-7F79-6A27-D452-718106B17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440" y="4884546"/>
            <a:ext cx="224223" cy="224223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320A48D-CECE-6E2D-032D-9B6A603C4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370" y="4884546"/>
            <a:ext cx="224223" cy="224223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709D76EB-3C7C-04B3-4304-6867F9718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9300" y="4884546"/>
            <a:ext cx="224223" cy="22422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71D58676-95D4-3252-58A9-B17682B93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0230" y="4884546"/>
            <a:ext cx="224223" cy="224223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8CD92CE-8C57-3198-FFA5-0E02DABC15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9672" y="4884546"/>
            <a:ext cx="224223" cy="224223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C85CD2B3-A9ED-CC20-34E7-B36BFA881B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8828" y="4884546"/>
            <a:ext cx="224223" cy="22422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D3542181-A93E-6A7A-4902-A191CF1F5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13018" y="4884546"/>
            <a:ext cx="224223" cy="2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E7F8-C729-F8ED-9456-8EC36C1F3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Slik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bruker</a:t>
            </a:r>
            <a:r>
              <a:rPr lang="en-US" dirty="0">
                <a:effectLst/>
              </a:rPr>
              <a:t> du </a:t>
            </a:r>
            <a:r>
              <a:rPr lang="en-US" dirty="0" err="1"/>
              <a:t>p</a:t>
            </a:r>
            <a:r>
              <a:rPr lang="en-US" dirty="0" err="1">
                <a:effectLst/>
              </a:rPr>
              <a:t>rosjektkanvas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F67E4-3EAB-5A70-1582-D7C6463774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71" y="2131385"/>
            <a:ext cx="4651129" cy="1080135"/>
          </a:xfrm>
        </p:spPr>
        <p:txBody>
          <a:bodyPr/>
          <a:lstStyle/>
          <a:p>
            <a:r>
              <a:rPr lang="en-US" dirty="0">
                <a:effectLst/>
              </a:rPr>
              <a:t>Start </a:t>
            </a:r>
            <a:r>
              <a:rPr lang="en-US" dirty="0" err="1">
                <a:effectLst/>
              </a:rPr>
              <a:t>alltid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først</a:t>
            </a:r>
            <a:r>
              <a:rPr lang="en-US" dirty="0">
                <a:effectLst/>
              </a:rPr>
              <a:t> med </a:t>
            </a:r>
            <a:r>
              <a:rPr lang="en-US" dirty="0" err="1">
                <a:effectLst/>
              </a:rPr>
              <a:t>å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svare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på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spørsmålene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kjernen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kanvasen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dvs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idéen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Gå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deretter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videre</a:t>
            </a:r>
            <a:r>
              <a:rPr lang="en-US" dirty="0">
                <a:effectLst/>
              </a:rPr>
              <a:t> med </a:t>
            </a:r>
            <a:r>
              <a:rPr lang="en-US" dirty="0" err="1">
                <a:effectLst/>
              </a:rPr>
              <a:t>å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svare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på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spørsmålene</a:t>
            </a:r>
            <a:r>
              <a:rPr lang="en-US" dirty="0">
                <a:effectLst/>
              </a:rPr>
              <a:t> under </a:t>
            </a:r>
            <a:r>
              <a:rPr lang="en-US" dirty="0" err="1">
                <a:effectLst/>
              </a:rPr>
              <a:t>overskriftene</a:t>
            </a:r>
            <a:endParaRPr lang="en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45B40-9931-E323-81B6-E8CBD722B96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E77D6DE-C3C2-D54F-A453-C6917EBD4246}" type="datetime1">
              <a:rPr lang="nb-NO" noProof="0" smtClean="0"/>
              <a:t>22.04.2025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45693-48D4-593C-303F-3F085316FA7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/>
              <a:t>Prosjektkanvas</a:t>
            </a:r>
            <a:endParaRPr lang="nb-NO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CEABE-405A-9D05-D516-5EA41680E2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5</a:t>
            </a:fld>
            <a:endParaRPr lang="nb-NO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EDFD3F-B07D-445F-81FC-DFE3D8ECF8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8071" y="2912490"/>
            <a:ext cx="5040958" cy="1839233"/>
          </a:xfrm>
        </p:spPr>
        <p:txBody>
          <a:bodyPr/>
          <a:lstStyle/>
          <a:p>
            <a:r>
              <a:rPr lang="en-US" dirty="0" err="1">
                <a:effectLst/>
              </a:rPr>
              <a:t>Nytte</a:t>
            </a:r>
            <a:r>
              <a:rPr lang="en-US" dirty="0">
                <a:effectLst/>
              </a:rPr>
              <a:t> for </a:t>
            </a:r>
            <a:r>
              <a:rPr lang="en-US" dirty="0" err="1">
                <a:effectLst/>
              </a:rPr>
              <a:t>virksomheten</a:t>
            </a:r>
            <a:endParaRPr lang="en-US" dirty="0"/>
          </a:p>
          <a:p>
            <a:r>
              <a:rPr lang="en-US" dirty="0" err="1">
                <a:effectLst/>
              </a:rPr>
              <a:t>Nytte</a:t>
            </a:r>
            <a:r>
              <a:rPr lang="en-US" dirty="0">
                <a:effectLst/>
              </a:rPr>
              <a:t> for </a:t>
            </a:r>
            <a:r>
              <a:rPr lang="en-US" dirty="0" err="1">
                <a:effectLst/>
              </a:rPr>
              <a:t>samfunnet</a:t>
            </a:r>
            <a:endParaRPr lang="en-US" dirty="0"/>
          </a:p>
          <a:p>
            <a:r>
              <a:rPr lang="en-US" dirty="0" err="1">
                <a:effectLst/>
              </a:rPr>
              <a:t>Behov</a:t>
            </a:r>
            <a:r>
              <a:rPr lang="en-US" dirty="0">
                <a:effectLst/>
              </a:rPr>
              <a:t> for </a:t>
            </a:r>
            <a:r>
              <a:rPr lang="en-US" dirty="0" err="1">
                <a:effectLst/>
              </a:rPr>
              <a:t>forskning</a:t>
            </a:r>
            <a:endParaRPr lang="en-US" dirty="0"/>
          </a:p>
          <a:p>
            <a:r>
              <a:rPr lang="en-US" dirty="0" err="1">
                <a:effectLst/>
              </a:rPr>
              <a:t>Forskningsaktiviteter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18224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01E22-7717-AD1F-E9ED-FAD6E9A23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78CEA2C-4846-CC3A-796E-E9743810D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2627" y="1523571"/>
            <a:ext cx="4175313" cy="227744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F9DF230-89FA-6A97-6603-C9A940BD8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696" y="3899943"/>
            <a:ext cx="4187245" cy="2089393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F699A521-6AAA-C479-8CCD-AD05D5162C9C}"/>
              </a:ext>
            </a:extLst>
          </p:cNvPr>
          <p:cNvSpPr/>
          <p:nvPr/>
        </p:nvSpPr>
        <p:spPr>
          <a:xfrm>
            <a:off x="758305" y="1523571"/>
            <a:ext cx="3802340" cy="2281405"/>
          </a:xfrm>
          <a:custGeom>
            <a:avLst/>
            <a:gdLst>
              <a:gd name="connsiteX0" fmla="*/ 4131877 w 4182574"/>
              <a:gd name="connsiteY0" fmla="*/ 0 h 2281405"/>
              <a:gd name="connsiteX1" fmla="*/ 4182575 w 4182574"/>
              <a:gd name="connsiteY1" fmla="*/ 0 h 2281405"/>
              <a:gd name="connsiteX2" fmla="*/ 4182575 w 4182574"/>
              <a:gd name="connsiteY2" fmla="*/ 2281405 h 2281405"/>
              <a:gd name="connsiteX3" fmla="*/ 4131877 w 4182574"/>
              <a:gd name="connsiteY3" fmla="*/ 2281405 h 2281405"/>
              <a:gd name="connsiteX4" fmla="*/ 50698 w 4182574"/>
              <a:gd name="connsiteY4" fmla="*/ 2281405 h 2281405"/>
              <a:gd name="connsiteX5" fmla="*/ 0 w 4182574"/>
              <a:gd name="connsiteY5" fmla="*/ 2281405 h 2281405"/>
              <a:gd name="connsiteX6" fmla="*/ 0 w 4182574"/>
              <a:gd name="connsiteY6" fmla="*/ 0 h 2281405"/>
              <a:gd name="connsiteX7" fmla="*/ 50698 w 4182574"/>
              <a:gd name="connsiteY7" fmla="*/ 0 h 228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2574" h="2281405">
                <a:moveTo>
                  <a:pt x="4131877" y="0"/>
                </a:moveTo>
                <a:cubicBezTo>
                  <a:pt x="4159877" y="0"/>
                  <a:pt x="4182575" y="0"/>
                  <a:pt x="4182575" y="0"/>
                </a:cubicBezTo>
                <a:lnTo>
                  <a:pt x="4182575" y="2281405"/>
                </a:lnTo>
                <a:cubicBezTo>
                  <a:pt x="4182575" y="2281405"/>
                  <a:pt x="4159877" y="2281405"/>
                  <a:pt x="4131877" y="2281405"/>
                </a:cubicBezTo>
                <a:lnTo>
                  <a:pt x="50698" y="2281405"/>
                </a:lnTo>
                <a:cubicBezTo>
                  <a:pt x="22698" y="2281405"/>
                  <a:pt x="0" y="2281405"/>
                  <a:pt x="0" y="2281405"/>
                </a:cubicBezTo>
                <a:lnTo>
                  <a:pt x="0" y="0"/>
                </a:lnTo>
                <a:cubicBezTo>
                  <a:pt x="0" y="0"/>
                  <a:pt x="22698" y="0"/>
                  <a:pt x="50698" y="0"/>
                </a:cubicBezTo>
                <a:close/>
              </a:path>
            </a:pathLst>
          </a:custGeom>
          <a:solidFill>
            <a:srgbClr val="F4F4F4"/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B1B2D57-931A-BDC2-E573-DEDB5605649E}"/>
              </a:ext>
            </a:extLst>
          </p:cNvPr>
          <p:cNvSpPr/>
          <p:nvPr/>
        </p:nvSpPr>
        <p:spPr>
          <a:xfrm>
            <a:off x="378071" y="1523570"/>
            <a:ext cx="380234" cy="2281405"/>
          </a:xfrm>
          <a:custGeom>
            <a:avLst/>
            <a:gdLst>
              <a:gd name="connsiteX0" fmla="*/ 380234 w 380234"/>
              <a:gd name="connsiteY0" fmla="*/ 0 h 2281405"/>
              <a:gd name="connsiteX1" fmla="*/ 380234 w 380234"/>
              <a:gd name="connsiteY1" fmla="*/ 2281405 h 2281405"/>
              <a:gd name="connsiteX2" fmla="*/ 50698 w 380234"/>
              <a:gd name="connsiteY2" fmla="*/ 2281405 h 2281405"/>
              <a:gd name="connsiteX3" fmla="*/ 0 w 380234"/>
              <a:gd name="connsiteY3" fmla="*/ 2230707 h 2281405"/>
              <a:gd name="connsiteX4" fmla="*/ 0 w 380234"/>
              <a:gd name="connsiteY4" fmla="*/ 50698 h 2281405"/>
              <a:gd name="connsiteX5" fmla="*/ 50698 w 380234"/>
              <a:gd name="connsiteY5" fmla="*/ 0 h 2281405"/>
              <a:gd name="connsiteX6" fmla="*/ 380234 w 380234"/>
              <a:gd name="connsiteY6" fmla="*/ 0 h 228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234" h="2281405">
                <a:moveTo>
                  <a:pt x="380234" y="0"/>
                </a:moveTo>
                <a:lnTo>
                  <a:pt x="380234" y="2281405"/>
                </a:lnTo>
                <a:lnTo>
                  <a:pt x="50698" y="2281405"/>
                </a:lnTo>
                <a:cubicBezTo>
                  <a:pt x="22698" y="2281405"/>
                  <a:pt x="0" y="2258705"/>
                  <a:pt x="0" y="2230707"/>
                </a:cubicBezTo>
                <a:lnTo>
                  <a:pt x="0" y="50698"/>
                </a:lnTo>
                <a:cubicBezTo>
                  <a:pt x="0" y="22698"/>
                  <a:pt x="22698" y="0"/>
                  <a:pt x="50698" y="0"/>
                </a:cubicBezTo>
                <a:lnTo>
                  <a:pt x="380234" y="0"/>
                </a:lnTo>
                <a:close/>
              </a:path>
            </a:pathLst>
          </a:custGeom>
          <a:solidFill>
            <a:srgbClr val="D6E82B"/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E096486-BBE1-F0DB-0E40-8A23A5E58FD0}"/>
              </a:ext>
            </a:extLst>
          </p:cNvPr>
          <p:cNvSpPr/>
          <p:nvPr/>
        </p:nvSpPr>
        <p:spPr>
          <a:xfrm>
            <a:off x="751530" y="3902273"/>
            <a:ext cx="3802917" cy="2087063"/>
          </a:xfrm>
          <a:custGeom>
            <a:avLst/>
            <a:gdLst>
              <a:gd name="connsiteX0" fmla="*/ 4125626 w 4176247"/>
              <a:gd name="connsiteY0" fmla="*/ 0 h 2087063"/>
              <a:gd name="connsiteX1" fmla="*/ 4176247 w 4176247"/>
              <a:gd name="connsiteY1" fmla="*/ 0 h 2087063"/>
              <a:gd name="connsiteX2" fmla="*/ 4176247 w 4176247"/>
              <a:gd name="connsiteY2" fmla="*/ 2087063 h 2087063"/>
              <a:gd name="connsiteX3" fmla="*/ 4125626 w 4176247"/>
              <a:gd name="connsiteY3" fmla="*/ 2087063 h 2087063"/>
              <a:gd name="connsiteX4" fmla="*/ 50621 w 4176247"/>
              <a:gd name="connsiteY4" fmla="*/ 2087063 h 2087063"/>
              <a:gd name="connsiteX5" fmla="*/ 0 w 4176247"/>
              <a:gd name="connsiteY5" fmla="*/ 2087063 h 2087063"/>
              <a:gd name="connsiteX6" fmla="*/ 0 w 4176247"/>
              <a:gd name="connsiteY6" fmla="*/ 0 h 2087063"/>
              <a:gd name="connsiteX7" fmla="*/ 50621 w 4176247"/>
              <a:gd name="connsiteY7" fmla="*/ 0 h 20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6247" h="2087063">
                <a:moveTo>
                  <a:pt x="4125626" y="0"/>
                </a:moveTo>
                <a:cubicBezTo>
                  <a:pt x="4153584" y="0"/>
                  <a:pt x="4176247" y="0"/>
                  <a:pt x="4176247" y="0"/>
                </a:cubicBezTo>
                <a:lnTo>
                  <a:pt x="4176247" y="2087063"/>
                </a:lnTo>
                <a:cubicBezTo>
                  <a:pt x="4176247" y="2087063"/>
                  <a:pt x="4153584" y="2087063"/>
                  <a:pt x="4125626" y="2087063"/>
                </a:cubicBezTo>
                <a:lnTo>
                  <a:pt x="50621" y="2087063"/>
                </a:lnTo>
                <a:cubicBezTo>
                  <a:pt x="22664" y="2087063"/>
                  <a:pt x="0" y="2087063"/>
                  <a:pt x="0" y="2087063"/>
                </a:cubicBezTo>
                <a:lnTo>
                  <a:pt x="0" y="0"/>
                </a:lnTo>
                <a:cubicBezTo>
                  <a:pt x="0" y="0"/>
                  <a:pt x="22664" y="0"/>
                  <a:pt x="50621" y="0"/>
                </a:cubicBezTo>
                <a:close/>
              </a:path>
            </a:pathLst>
          </a:custGeom>
          <a:solidFill>
            <a:srgbClr val="F4F4F4"/>
          </a:solidFill>
          <a:ln w="6326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C57BC03-E3E7-92BA-DF92-BC8445484807}"/>
              </a:ext>
            </a:extLst>
          </p:cNvPr>
          <p:cNvSpPr/>
          <p:nvPr/>
        </p:nvSpPr>
        <p:spPr>
          <a:xfrm>
            <a:off x="371872" y="3902272"/>
            <a:ext cx="379658" cy="2087063"/>
          </a:xfrm>
          <a:custGeom>
            <a:avLst/>
            <a:gdLst>
              <a:gd name="connsiteX0" fmla="*/ 379659 w 379658"/>
              <a:gd name="connsiteY0" fmla="*/ 0 h 2087063"/>
              <a:gd name="connsiteX1" fmla="*/ 379659 w 379658"/>
              <a:gd name="connsiteY1" fmla="*/ 2087063 h 2087063"/>
              <a:gd name="connsiteX2" fmla="*/ 50621 w 379658"/>
              <a:gd name="connsiteY2" fmla="*/ 2087063 h 2087063"/>
              <a:gd name="connsiteX3" fmla="*/ 0 w 379658"/>
              <a:gd name="connsiteY3" fmla="*/ 2036468 h 2087063"/>
              <a:gd name="connsiteX4" fmla="*/ 0 w 379658"/>
              <a:gd name="connsiteY4" fmla="*/ 50595 h 2087063"/>
              <a:gd name="connsiteX5" fmla="*/ 50621 w 379658"/>
              <a:gd name="connsiteY5" fmla="*/ 0 h 2087063"/>
              <a:gd name="connsiteX6" fmla="*/ 379659 w 379658"/>
              <a:gd name="connsiteY6" fmla="*/ 0 h 20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658" h="2087063">
                <a:moveTo>
                  <a:pt x="379659" y="0"/>
                </a:moveTo>
                <a:lnTo>
                  <a:pt x="379659" y="2087063"/>
                </a:lnTo>
                <a:lnTo>
                  <a:pt x="50621" y="2087063"/>
                </a:lnTo>
                <a:cubicBezTo>
                  <a:pt x="22664" y="2087063"/>
                  <a:pt x="0" y="2064409"/>
                  <a:pt x="0" y="2036468"/>
                </a:cubicBezTo>
                <a:lnTo>
                  <a:pt x="0" y="50595"/>
                </a:lnTo>
                <a:cubicBezTo>
                  <a:pt x="0" y="22652"/>
                  <a:pt x="22664" y="0"/>
                  <a:pt x="50621" y="0"/>
                </a:cubicBezTo>
                <a:lnTo>
                  <a:pt x="379659" y="0"/>
                </a:lnTo>
                <a:close/>
              </a:path>
            </a:pathLst>
          </a:custGeom>
          <a:solidFill>
            <a:srgbClr val="D6E82B"/>
          </a:solidFill>
          <a:ln w="6326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6247CCD-E9E1-9DA6-2841-18DC04CAE1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3570" y="1523571"/>
            <a:ext cx="2853238" cy="447035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F17E99C-0A66-0DE7-0AE1-D4970C709E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68999" y="6102842"/>
            <a:ext cx="2857809" cy="38065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56A65-37D8-E764-D6C5-664E38359BB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8CBE5D-FC1F-0D49-ADBC-B4957999464A}" type="datetime1">
              <a:rPr lang="nb-NO" smtClean="0"/>
              <a:t>22.04.2025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C6EEA-DDB9-A33F-7079-42B20AC359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/>
              <a:t>Prosjektkanvas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2038F-D776-6436-9BA5-5CB63DB1B58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A6D98F5-0F5E-537A-83E6-62D7FA5ED0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33777" y="6101986"/>
            <a:ext cx="4196652" cy="38151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06D18F6-8BC0-F670-BE95-52C92306DD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9387" y="6102842"/>
            <a:ext cx="4187246" cy="3806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B22575D-8CCC-1F2B-AE96-C52696B3CC15}"/>
              </a:ext>
            </a:extLst>
          </p:cNvPr>
          <p:cNvSpPr txBox="1"/>
          <p:nvPr/>
        </p:nvSpPr>
        <p:spPr>
          <a:xfrm>
            <a:off x="5040479" y="6197050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  <a:endParaRPr lang="en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FB9372-179A-51D3-F806-0651D95DBC8C}"/>
              </a:ext>
            </a:extLst>
          </p:cNvPr>
          <p:cNvSpPr txBox="1"/>
          <p:nvPr/>
        </p:nvSpPr>
        <p:spPr>
          <a:xfrm>
            <a:off x="1428515" y="619636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Brukerbehov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nytteverdi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36433A-C745-FEE3-5309-CCACC0E79DEA}"/>
              </a:ext>
            </a:extLst>
          </p:cNvPr>
          <p:cNvSpPr txBox="1"/>
          <p:nvPr/>
        </p:nvSpPr>
        <p:spPr>
          <a:xfrm>
            <a:off x="8593719" y="619636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Kunnskapsbehov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325D95-CB46-A72D-3E57-8C79D62D3AE0}"/>
              </a:ext>
            </a:extLst>
          </p:cNvPr>
          <p:cNvSpPr txBox="1"/>
          <p:nvPr/>
        </p:nvSpPr>
        <p:spPr>
          <a:xfrm rot="16200000">
            <a:off x="-564181" y="2555526"/>
            <a:ext cx="2277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O" sz="900" b="1" dirty="0">
                <a:latin typeface="Arial" panose="020B0604020202020204" pitchFamily="34" charset="0"/>
                <a:cs typeface="Arial" panose="020B0604020202020204" pitchFamily="34" charset="0"/>
              </a:rPr>
              <a:t>Nytte for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samfunnet</a:t>
            </a:r>
            <a:endParaRPr lang="en-NO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5161F0-E618-DF7D-3B1E-64DABE50FF96}"/>
              </a:ext>
            </a:extLst>
          </p:cNvPr>
          <p:cNvSpPr txBox="1"/>
          <p:nvPr/>
        </p:nvSpPr>
        <p:spPr>
          <a:xfrm rot="16200000">
            <a:off x="-455344" y="4822580"/>
            <a:ext cx="205976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O" sz="900" b="1" dirty="0">
                <a:latin typeface="Arial" panose="020B0604020202020204" pitchFamily="34" charset="0"/>
                <a:cs typeface="Arial" panose="020B0604020202020204" pitchFamily="34" charset="0"/>
              </a:rPr>
              <a:t>Nytte for virksomheten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57AC98-7498-E86A-8220-3440BAD8EA24}"/>
              </a:ext>
            </a:extLst>
          </p:cNvPr>
          <p:cNvSpPr txBox="1"/>
          <p:nvPr/>
        </p:nvSpPr>
        <p:spPr>
          <a:xfrm rot="5400000">
            <a:off x="10478742" y="2555529"/>
            <a:ext cx="2277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O" sz="900" b="1" dirty="0">
                <a:latin typeface="Arial" panose="020B0604020202020204" pitchFamily="34" charset="0"/>
                <a:cs typeface="Arial" panose="020B0604020202020204" pitchFamily="34" charset="0"/>
              </a:rPr>
              <a:t>Behov for forskning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F8F57F-7206-5EC3-CD6F-9B3DB55400A7}"/>
              </a:ext>
            </a:extLst>
          </p:cNvPr>
          <p:cNvSpPr txBox="1"/>
          <p:nvPr/>
        </p:nvSpPr>
        <p:spPr>
          <a:xfrm rot="5400000">
            <a:off x="10587577" y="4822582"/>
            <a:ext cx="20597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O" sz="900" b="1" dirty="0">
                <a:latin typeface="Arial" panose="020B0604020202020204" pitchFamily="34" charset="0"/>
                <a:cs typeface="Arial" panose="020B0604020202020204" pitchFamily="34" charset="0"/>
              </a:rPr>
              <a:t>Forskningsaktiviteter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6A0FEB-3DEE-9539-A4F7-E8C788931723}"/>
              </a:ext>
            </a:extLst>
          </p:cNvPr>
          <p:cNvSpPr txBox="1"/>
          <p:nvPr/>
        </p:nvSpPr>
        <p:spPr>
          <a:xfrm>
            <a:off x="932014" y="1716499"/>
            <a:ext cx="3418605" cy="18737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samfunn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DFB384-C901-6D08-A646-BED7EE20792F}"/>
              </a:ext>
            </a:extLst>
          </p:cNvPr>
          <p:cNvSpPr txBox="1"/>
          <p:nvPr/>
        </p:nvSpPr>
        <p:spPr>
          <a:xfrm>
            <a:off x="932014" y="4110998"/>
            <a:ext cx="3418605" cy="16930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virksomheten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864936A-50B6-CD12-F5B6-B0AA0EB608C1}"/>
              </a:ext>
            </a:extLst>
          </p:cNvPr>
          <p:cNvSpPr txBox="1"/>
          <p:nvPr/>
        </p:nvSpPr>
        <p:spPr>
          <a:xfrm>
            <a:off x="7850172" y="1717752"/>
            <a:ext cx="3353697" cy="1872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C45A21-9C6C-E318-4B26-07D465F1C5DF}"/>
              </a:ext>
            </a:extLst>
          </p:cNvPr>
          <p:cNvSpPr txBox="1"/>
          <p:nvPr/>
        </p:nvSpPr>
        <p:spPr>
          <a:xfrm>
            <a:off x="7852421" y="4100379"/>
            <a:ext cx="3351447" cy="17036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FCE848-5684-B601-EBD4-846DA3798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1128822"/>
            <a:ext cx="6579681" cy="235825"/>
          </a:xfrm>
        </p:spPr>
        <p:txBody>
          <a:bodyPr/>
          <a:lstStyle/>
          <a:p>
            <a:r>
              <a:rPr lang="en-US" sz="1250" dirty="0" err="1">
                <a:effectLst/>
              </a:rPr>
              <a:t>Prosjektkanvas</a:t>
            </a:r>
            <a:endParaRPr lang="en-NO" sz="12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35BDBA-5CCE-8F25-412E-48CFC91033B5}"/>
              </a:ext>
            </a:extLst>
          </p:cNvPr>
          <p:cNvSpPr txBox="1"/>
          <p:nvPr/>
        </p:nvSpPr>
        <p:spPr>
          <a:xfrm>
            <a:off x="4901849" y="1716499"/>
            <a:ext cx="2432601" cy="40875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800" dirty="0" err="1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132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</p:spTree>
    <p:extLst>
      <p:ext uri="{BB962C8B-B14F-4D97-AF65-F5344CB8AC3E}">
        <p14:creationId xmlns:p14="http://schemas.microsoft.com/office/powerpoint/2010/main" val="235184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49D4C-BE75-6F07-193E-DA44D73AC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F58D279-900B-58BB-B91A-3334CE973642}"/>
              </a:ext>
            </a:extLst>
          </p:cNvPr>
          <p:cNvSpPr/>
          <p:nvPr/>
        </p:nvSpPr>
        <p:spPr>
          <a:xfrm>
            <a:off x="361571" y="1521437"/>
            <a:ext cx="11468858" cy="378494"/>
          </a:xfrm>
          <a:prstGeom prst="roundRect">
            <a:avLst>
              <a:gd name="adj" fmla="val 119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3A016B3-CAE2-F5C0-3516-52481D0C39EC}"/>
              </a:ext>
            </a:extLst>
          </p:cNvPr>
          <p:cNvSpPr/>
          <p:nvPr/>
        </p:nvSpPr>
        <p:spPr>
          <a:xfrm>
            <a:off x="361571" y="1996302"/>
            <a:ext cx="2805181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52E1E-9045-6F9D-3DC2-978F3961E9F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8CBE5D-FC1F-0D49-ADBC-B4957999464A}" type="datetime1">
              <a:rPr lang="nb-NO" smtClean="0"/>
              <a:t>22.04.2025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D3183-EDC3-932F-EB8A-44B66D54C46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/>
              <a:t>Prosjektkanvas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8CD2D-3E67-4F8A-C36A-D3494F5CDF4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DEA8CF-275E-4E44-B8F4-D43C552141B2}"/>
              </a:ext>
            </a:extLst>
          </p:cNvPr>
          <p:cNvSpPr txBox="1"/>
          <p:nvPr/>
        </p:nvSpPr>
        <p:spPr>
          <a:xfrm>
            <a:off x="5040479" y="161564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  <a:endParaRPr lang="en-N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CD60D0-1FC7-F0FB-86DD-79223ECFC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1128822"/>
            <a:ext cx="6579681" cy="235825"/>
          </a:xfrm>
        </p:spPr>
        <p:txBody>
          <a:bodyPr/>
          <a:lstStyle/>
          <a:p>
            <a:pPr defTabSz="914265"/>
            <a:r>
              <a:rPr lang="en-US" sz="1250" dirty="0" err="1">
                <a:effectLst/>
              </a:rPr>
              <a:t>Hva</a:t>
            </a:r>
            <a:r>
              <a:rPr lang="en-US" sz="1250" dirty="0">
                <a:effectLst/>
              </a:rPr>
              <a:t> er den </a:t>
            </a:r>
            <a:r>
              <a:rPr lang="en-US" sz="1250" dirty="0" err="1">
                <a:effectLst/>
              </a:rPr>
              <a:t>overordnede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idéen</a:t>
            </a:r>
            <a:r>
              <a:rPr lang="en-US" sz="1250" dirty="0">
                <a:effectLst/>
              </a:rPr>
              <a:t> for </a:t>
            </a:r>
            <a:r>
              <a:rPr lang="en-US" sz="1250" dirty="0" err="1">
                <a:effectLst/>
              </a:rPr>
              <a:t>prosjektet</a:t>
            </a:r>
            <a:r>
              <a:rPr lang="en-US" sz="1250" dirty="0">
                <a:effectLst/>
              </a:rPr>
              <a:t>?</a:t>
            </a:r>
            <a:endParaRPr lang="en-NO" sz="1250" dirty="0">
              <a:latin typeface="PP Neue Montreal" panose="020B0504010101010104" pitchFamily="34" charset="77"/>
              <a:ea typeface="+mn-ea"/>
              <a:cs typeface="PP Neue Montreal" panose="020B0504010101010104" pitchFamily="34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0DCFC4-98CC-3035-6B33-A5652112711F}"/>
              </a:ext>
            </a:extLst>
          </p:cNvPr>
          <p:cNvCxnSpPr>
            <a:cxnSpLocks/>
          </p:cNvCxnSpPr>
          <p:nvPr/>
        </p:nvCxnSpPr>
        <p:spPr>
          <a:xfrm>
            <a:off x="524049" y="2809389"/>
            <a:ext cx="2465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E5AF194-549F-FBF2-3498-C6EF17C66378}"/>
              </a:ext>
            </a:extLst>
          </p:cNvPr>
          <p:cNvSpPr txBox="1"/>
          <p:nvPr/>
        </p:nvSpPr>
        <p:spPr>
          <a:xfrm>
            <a:off x="870959" y="2176695"/>
            <a:ext cx="1993044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problem/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bidra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løse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5968E1-7B37-550C-54D0-86134874EFCE}"/>
              </a:ext>
            </a:extLst>
          </p:cNvPr>
          <p:cNvSpPr txBox="1"/>
          <p:nvPr/>
        </p:nvSpPr>
        <p:spPr>
          <a:xfrm>
            <a:off x="528988" y="2922850"/>
            <a:ext cx="19930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BD43FD2C-EB25-74A6-51C2-A9DC0BC45741}"/>
              </a:ext>
            </a:extLst>
          </p:cNvPr>
          <p:cNvSpPr/>
          <p:nvPr/>
        </p:nvSpPr>
        <p:spPr>
          <a:xfrm>
            <a:off x="3248412" y="1996302"/>
            <a:ext cx="2805181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BB5FB17-49A4-E3C9-63D8-70EF3B7A7D6E}"/>
              </a:ext>
            </a:extLst>
          </p:cNvPr>
          <p:cNvSpPr/>
          <p:nvPr/>
        </p:nvSpPr>
        <p:spPr>
          <a:xfrm>
            <a:off x="6135253" y="1996302"/>
            <a:ext cx="2805181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2DD02A88-E99B-A591-3B73-BCE71E286DC4}"/>
              </a:ext>
            </a:extLst>
          </p:cNvPr>
          <p:cNvSpPr/>
          <p:nvPr/>
        </p:nvSpPr>
        <p:spPr>
          <a:xfrm>
            <a:off x="9022094" y="1996302"/>
            <a:ext cx="2805181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281A237-8FB0-B51B-D9B5-06D2101D86E0}"/>
              </a:ext>
            </a:extLst>
          </p:cNvPr>
          <p:cNvCxnSpPr>
            <a:cxnSpLocks/>
          </p:cNvCxnSpPr>
          <p:nvPr/>
        </p:nvCxnSpPr>
        <p:spPr>
          <a:xfrm>
            <a:off x="3405134" y="2809389"/>
            <a:ext cx="2458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06E6807-1AC6-85D0-9620-1432E43939FF}"/>
              </a:ext>
            </a:extLst>
          </p:cNvPr>
          <p:cNvSpPr txBox="1"/>
          <p:nvPr/>
        </p:nvSpPr>
        <p:spPr>
          <a:xfrm>
            <a:off x="3752044" y="2176695"/>
            <a:ext cx="1993044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løsning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utvikle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forbedre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løse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C7CAE38-0714-493A-3FDD-9366A067EB69}"/>
              </a:ext>
            </a:extLst>
          </p:cNvPr>
          <p:cNvSpPr txBox="1"/>
          <p:nvPr/>
        </p:nvSpPr>
        <p:spPr>
          <a:xfrm>
            <a:off x="3410073" y="2922850"/>
            <a:ext cx="19930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  <a:br>
              <a:rPr lang="en-US" sz="800" dirty="0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 err="1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f.eks</a:t>
            </a:r>
            <a:r>
              <a:rPr lang="en-US" sz="800" dirty="0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 err="1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produkt</a:t>
            </a:r>
            <a:r>
              <a:rPr lang="en-US" sz="800" dirty="0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tjeneste</a:t>
            </a:r>
            <a:r>
              <a:rPr lang="en-US" sz="800" dirty="0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prosess</a:t>
            </a:r>
            <a:r>
              <a:rPr lang="en-US" sz="800" dirty="0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800" dirty="0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anvendelse</a:t>
            </a:r>
            <a:r>
              <a:rPr lang="en-US" sz="800" dirty="0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organisasjonsform</a:t>
            </a:r>
            <a:r>
              <a:rPr lang="en-US" sz="800" dirty="0">
                <a:solidFill>
                  <a:schemeClr val="tx1">
                    <a:alpha val="24585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7794E79-56CC-5795-8332-F4E834A9B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412" y="2176627"/>
            <a:ext cx="198819" cy="198819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9B20A55-E9CE-F15D-195E-494A304CCF06}"/>
              </a:ext>
            </a:extLst>
          </p:cNvPr>
          <p:cNvCxnSpPr>
            <a:cxnSpLocks/>
          </p:cNvCxnSpPr>
          <p:nvPr/>
        </p:nvCxnSpPr>
        <p:spPr>
          <a:xfrm>
            <a:off x="6286220" y="2809389"/>
            <a:ext cx="2480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B9489B8-6CD9-8999-D320-23592ECCEF5B}"/>
              </a:ext>
            </a:extLst>
          </p:cNvPr>
          <p:cNvSpPr txBox="1"/>
          <p:nvPr/>
        </p:nvSpPr>
        <p:spPr>
          <a:xfrm>
            <a:off x="6633130" y="2176695"/>
            <a:ext cx="1651073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Unikhet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unikt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idéen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Hvem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har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gjort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noe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lignende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59CAF39-4F9C-7D9E-8675-B2E081B7EFCA}"/>
              </a:ext>
            </a:extLst>
          </p:cNvPr>
          <p:cNvSpPr txBox="1"/>
          <p:nvPr/>
        </p:nvSpPr>
        <p:spPr>
          <a:xfrm>
            <a:off x="6291159" y="2922850"/>
            <a:ext cx="19930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F74B4E3-016E-24AE-5B3A-18962507B955}"/>
              </a:ext>
            </a:extLst>
          </p:cNvPr>
          <p:cNvCxnSpPr>
            <a:cxnSpLocks/>
          </p:cNvCxnSpPr>
          <p:nvPr/>
        </p:nvCxnSpPr>
        <p:spPr>
          <a:xfrm>
            <a:off x="9174563" y="2809389"/>
            <a:ext cx="2458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99F8BE9-5A61-58F7-3BDB-33530240044E}"/>
              </a:ext>
            </a:extLst>
          </p:cNvPr>
          <p:cNvSpPr txBox="1"/>
          <p:nvPr/>
        </p:nvSpPr>
        <p:spPr>
          <a:xfrm>
            <a:off x="9521473" y="2176695"/>
            <a:ext cx="1993044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 for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utvikling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kommet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idé-utviklingsprosessen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steg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3FE40E6-5729-0393-E597-91458A1D1080}"/>
              </a:ext>
            </a:extLst>
          </p:cNvPr>
          <p:cNvSpPr txBox="1"/>
          <p:nvPr/>
        </p:nvSpPr>
        <p:spPr>
          <a:xfrm>
            <a:off x="9179502" y="2922850"/>
            <a:ext cx="19930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C3DF9B74-3A1C-04F8-D344-D7CF341A8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46" y="2177446"/>
            <a:ext cx="198000" cy="198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E3CDC67-AB7D-7A3C-ECE7-4E9372407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064" y="2177446"/>
            <a:ext cx="198000" cy="198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4CE4398-D659-F5FE-AF03-C810EA316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643" y="2177446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0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95FBB-1359-D6ED-FCF4-34A13BCA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3AD95DD-1EE4-0A43-50FB-C55FE76BFB64}"/>
              </a:ext>
            </a:extLst>
          </p:cNvPr>
          <p:cNvSpPr/>
          <p:nvPr/>
        </p:nvSpPr>
        <p:spPr>
          <a:xfrm>
            <a:off x="361571" y="1521437"/>
            <a:ext cx="11468858" cy="378494"/>
          </a:xfrm>
          <a:prstGeom prst="roundRect">
            <a:avLst>
              <a:gd name="adj" fmla="val 11920"/>
            </a:avLst>
          </a:prstGeom>
          <a:solidFill>
            <a:srgbClr val="D6E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27596D-557A-71FE-CEED-E98E5F375602}"/>
              </a:ext>
            </a:extLst>
          </p:cNvPr>
          <p:cNvSpPr/>
          <p:nvPr/>
        </p:nvSpPr>
        <p:spPr>
          <a:xfrm>
            <a:off x="361571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8CF01-6363-BC73-6CC6-E48FB35DDE3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8CBE5D-FC1F-0D49-ADBC-B4957999464A}" type="datetime1">
              <a:rPr lang="nb-NO" smtClean="0"/>
              <a:t>22.04.2025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77ABE-D45F-720C-0B29-5635E13696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/>
              <a:t>Prosjektkanvas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0C5D-30E2-525B-B48D-3D80B5AE680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C607E3-80D8-FBDF-BC00-FC193B455C83}"/>
              </a:ext>
            </a:extLst>
          </p:cNvPr>
          <p:cNvSpPr txBox="1"/>
          <p:nvPr/>
        </p:nvSpPr>
        <p:spPr>
          <a:xfrm>
            <a:off x="5040479" y="161564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Nytte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virksomheten</a:t>
            </a:r>
            <a:endParaRPr lang="en-N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72721B-A315-8193-D135-1CCD33034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1128822"/>
            <a:ext cx="6579681" cy="235825"/>
          </a:xfrm>
        </p:spPr>
        <p:txBody>
          <a:bodyPr/>
          <a:lstStyle/>
          <a:p>
            <a:pPr defTabSz="914265"/>
            <a:r>
              <a:rPr lang="en-US" sz="1250" dirty="0" err="1">
                <a:effectLst/>
              </a:rPr>
              <a:t>Hvis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dere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lykkes</a:t>
            </a:r>
            <a:r>
              <a:rPr lang="en-US" sz="1250" dirty="0">
                <a:effectLst/>
              </a:rPr>
              <a:t>, </a:t>
            </a:r>
            <a:r>
              <a:rPr lang="en-US" sz="1250" dirty="0" err="1">
                <a:effectLst/>
              </a:rPr>
              <a:t>hvilken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nytte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vil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prosjektet</a:t>
            </a:r>
            <a:r>
              <a:rPr lang="en-US" sz="1250" dirty="0">
                <a:effectLst/>
              </a:rPr>
              <a:t> ha for </a:t>
            </a:r>
            <a:r>
              <a:rPr lang="en-US" sz="1250" dirty="0" err="1">
                <a:effectLst/>
              </a:rPr>
              <a:t>virksomheten</a:t>
            </a:r>
            <a:r>
              <a:rPr lang="en-US" sz="1250" dirty="0">
                <a:effectLst/>
              </a:rPr>
              <a:t>?</a:t>
            </a:r>
            <a:endParaRPr lang="en-NO" sz="1250" dirty="0">
              <a:latin typeface="PP Neue Montreal" panose="020B0504010101010104" pitchFamily="34" charset="77"/>
              <a:ea typeface="+mn-ea"/>
              <a:cs typeface="PP Neue Montreal" panose="020B0504010101010104" pitchFamily="34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D23692-86A7-19B3-8B89-87FD8426D282}"/>
              </a:ext>
            </a:extLst>
          </p:cNvPr>
          <p:cNvCxnSpPr>
            <a:cxnSpLocks/>
          </p:cNvCxnSpPr>
          <p:nvPr/>
        </p:nvCxnSpPr>
        <p:spPr>
          <a:xfrm>
            <a:off x="524049" y="2903737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C9969E5-ECA8-D8B8-90CA-89667A32B31A}"/>
              </a:ext>
            </a:extLst>
          </p:cNvPr>
          <p:cNvSpPr txBox="1"/>
          <p:nvPr/>
        </p:nvSpPr>
        <p:spPr>
          <a:xfrm>
            <a:off x="870958" y="2176695"/>
            <a:ext cx="2730456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Strategisk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forankring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måte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forankret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virksomhetens</a:t>
            </a:r>
            <a:r>
              <a:rPr lang="en-US" sz="8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samfunnsoppdrag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strategi? 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Representerer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virksomheten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FB4CC6-2759-8DCE-7AB7-74DA34263E96}"/>
              </a:ext>
            </a:extLst>
          </p:cNvPr>
          <p:cNvSpPr txBox="1"/>
          <p:nvPr/>
        </p:nvSpPr>
        <p:spPr>
          <a:xfrm>
            <a:off x="528988" y="3017198"/>
            <a:ext cx="19930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E4F3EDB-08B5-8699-AABF-B5222A269F9F}"/>
              </a:ext>
            </a:extLst>
          </p:cNvPr>
          <p:cNvSpPr/>
          <p:nvPr/>
        </p:nvSpPr>
        <p:spPr>
          <a:xfrm>
            <a:off x="420986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D2F7D29-8244-AD16-179C-42BF39981B23}"/>
              </a:ext>
            </a:extLst>
          </p:cNvPr>
          <p:cNvSpPr/>
          <p:nvPr/>
        </p:nvSpPr>
        <p:spPr>
          <a:xfrm>
            <a:off x="805815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906299-6891-6C9F-4C91-23A6FC91C674}"/>
              </a:ext>
            </a:extLst>
          </p:cNvPr>
          <p:cNvCxnSpPr>
            <a:cxnSpLocks/>
          </p:cNvCxnSpPr>
          <p:nvPr/>
        </p:nvCxnSpPr>
        <p:spPr>
          <a:xfrm>
            <a:off x="4383780" y="2903737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3666C8D-6C9E-E0E2-5B30-7F1E5EECFB32}"/>
              </a:ext>
            </a:extLst>
          </p:cNvPr>
          <p:cNvSpPr txBox="1"/>
          <p:nvPr/>
        </p:nvSpPr>
        <p:spPr>
          <a:xfrm>
            <a:off x="4730690" y="2176695"/>
            <a:ext cx="2927031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Nytteverdi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måte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skape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nytte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verdi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for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virksomheten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?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Hvordan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skal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resultatene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i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prosjektet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kommuniseres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tas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i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bruk?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030FBC-4E84-9967-B7B5-689E226BC6AF}"/>
              </a:ext>
            </a:extLst>
          </p:cNvPr>
          <p:cNvSpPr txBox="1"/>
          <p:nvPr/>
        </p:nvSpPr>
        <p:spPr>
          <a:xfrm>
            <a:off x="4388719" y="3017198"/>
            <a:ext cx="31451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  <a:p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f..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bedre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tjenester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reduserte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kostnader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økt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konkurranseevne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økt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omsetning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økt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effektivitet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læring</a:t>
            </a:r>
            <a:endParaRPr lang="en-US" sz="800" dirty="0">
              <a:solidFill>
                <a:schemeClr val="tx1">
                  <a:alpha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tx1">
                  <a:alpha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A29345-D13C-5034-1100-226775BFCDB0}"/>
              </a:ext>
            </a:extLst>
          </p:cNvPr>
          <p:cNvCxnSpPr>
            <a:cxnSpLocks/>
          </p:cNvCxnSpPr>
          <p:nvPr/>
        </p:nvCxnSpPr>
        <p:spPr>
          <a:xfrm>
            <a:off x="8243510" y="2903737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EA87E24-FAC8-5BB3-C22E-1FFEE421C70B}"/>
              </a:ext>
            </a:extLst>
          </p:cNvPr>
          <p:cNvSpPr txBox="1"/>
          <p:nvPr/>
        </p:nvSpPr>
        <p:spPr>
          <a:xfrm>
            <a:off x="8590420" y="2176695"/>
            <a:ext cx="2839580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Samarbeid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virksomheter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det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samarbeide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virksomheter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Hvilken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nytte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vil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samarbeidet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gi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hva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vil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partene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bidra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med?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408306-6E4C-4744-9044-FD2C178276DE}"/>
              </a:ext>
            </a:extLst>
          </p:cNvPr>
          <p:cNvSpPr txBox="1"/>
          <p:nvPr/>
        </p:nvSpPr>
        <p:spPr>
          <a:xfrm>
            <a:off x="8248449" y="3017198"/>
            <a:ext cx="19930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938FC5C-2AE3-3FA8-DAC8-C2F31767B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10" y="2176627"/>
            <a:ext cx="198000" cy="19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EDFC9F-7A5F-D4AA-1692-00D292465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122" y="2176627"/>
            <a:ext cx="198000" cy="19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9717FB-0FC9-4E5D-B3B3-3959F1C42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050" y="2176627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046F7-3EFB-90F4-E69B-CA16E4C37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CFCBA6-D8B5-A086-9579-56CA420B27B7}"/>
              </a:ext>
            </a:extLst>
          </p:cNvPr>
          <p:cNvSpPr/>
          <p:nvPr/>
        </p:nvSpPr>
        <p:spPr>
          <a:xfrm>
            <a:off x="361571" y="1521437"/>
            <a:ext cx="11468858" cy="378494"/>
          </a:xfrm>
          <a:prstGeom prst="roundRect">
            <a:avLst>
              <a:gd name="adj" fmla="val 11920"/>
            </a:avLst>
          </a:prstGeom>
          <a:solidFill>
            <a:srgbClr val="D6E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4DC67BD-B85A-EC31-DE91-836540DB9496}"/>
              </a:ext>
            </a:extLst>
          </p:cNvPr>
          <p:cNvSpPr/>
          <p:nvPr/>
        </p:nvSpPr>
        <p:spPr>
          <a:xfrm>
            <a:off x="361571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73740-E7AF-800C-4F16-397DBA9289D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8CBE5D-FC1F-0D49-ADBC-B4957999464A}" type="datetime1">
              <a:rPr lang="nb-NO" smtClean="0"/>
              <a:t>22.04.2025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19D47-62B7-01A7-713B-DAE80E2BE3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/>
              <a:t>Prosjektkanvas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A7FB9-4788-7602-81F2-F9D93CFAA2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589B1-C32D-97EA-7290-98470482D059}"/>
              </a:ext>
            </a:extLst>
          </p:cNvPr>
          <p:cNvSpPr txBox="1"/>
          <p:nvPr/>
        </p:nvSpPr>
        <p:spPr>
          <a:xfrm>
            <a:off x="5040479" y="161564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Nytte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samfunnet</a:t>
            </a:r>
            <a:endParaRPr lang="en-N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606430-419A-0995-3F76-79BBD6692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1128822"/>
            <a:ext cx="6579681" cy="235825"/>
          </a:xfrm>
        </p:spPr>
        <p:txBody>
          <a:bodyPr/>
          <a:lstStyle/>
          <a:p>
            <a:pPr defTabSz="914265"/>
            <a:r>
              <a:rPr lang="en-US" sz="1250" dirty="0" err="1">
                <a:effectLst/>
              </a:rPr>
              <a:t>Hvis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dere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lykkes</a:t>
            </a:r>
            <a:r>
              <a:rPr lang="en-US" sz="1250" dirty="0">
                <a:effectLst/>
              </a:rPr>
              <a:t>, </a:t>
            </a:r>
            <a:r>
              <a:rPr lang="en-US" sz="1250" dirty="0" err="1">
                <a:effectLst/>
              </a:rPr>
              <a:t>hvilken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nytte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vil</a:t>
            </a:r>
            <a:r>
              <a:rPr lang="en-US" sz="1250" dirty="0">
                <a:effectLst/>
              </a:rPr>
              <a:t> </a:t>
            </a:r>
            <a:r>
              <a:rPr lang="en-US" sz="1250" dirty="0" err="1">
                <a:effectLst/>
              </a:rPr>
              <a:t>prosjektet</a:t>
            </a:r>
            <a:r>
              <a:rPr lang="en-US" sz="1250" dirty="0">
                <a:effectLst/>
              </a:rPr>
              <a:t> ha for </a:t>
            </a:r>
            <a:r>
              <a:rPr lang="en-US" sz="1250" dirty="0" err="1">
                <a:effectLst/>
              </a:rPr>
              <a:t>samfunnet</a:t>
            </a:r>
            <a:r>
              <a:rPr lang="en-US" sz="1250" dirty="0">
                <a:effectLst/>
              </a:rPr>
              <a:t>?</a:t>
            </a:r>
            <a:endParaRPr lang="en-NO" sz="1250" dirty="0">
              <a:latin typeface="PP Neue Montreal" panose="020B0504010101010104" pitchFamily="34" charset="77"/>
              <a:ea typeface="+mn-ea"/>
              <a:cs typeface="PP Neue Montreal" panose="020B0504010101010104" pitchFamily="34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666871-310D-FBDC-26E0-252BDABED0CF}"/>
              </a:ext>
            </a:extLst>
          </p:cNvPr>
          <p:cNvCxnSpPr>
            <a:cxnSpLocks/>
          </p:cNvCxnSpPr>
          <p:nvPr/>
        </p:nvCxnSpPr>
        <p:spPr>
          <a:xfrm>
            <a:off x="524049" y="2900646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DCA9BDD-7C25-5DE9-9F9C-54C88A6E4A1A}"/>
              </a:ext>
            </a:extLst>
          </p:cNvPr>
          <p:cNvSpPr txBox="1"/>
          <p:nvPr/>
        </p:nvSpPr>
        <p:spPr>
          <a:xfrm>
            <a:off x="870958" y="2176695"/>
            <a:ext cx="2806717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Brukere</a:t>
            </a:r>
            <a:r>
              <a:rPr lang="en-US" sz="12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kunder</a:t>
            </a:r>
            <a:r>
              <a:rPr lang="en-US" sz="1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1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aktører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aktører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samfunnet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verdi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utover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virksomheten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9BB8EC-C83E-BC63-A343-8EDD6499920D}"/>
              </a:ext>
            </a:extLst>
          </p:cNvPr>
          <p:cNvSpPr txBox="1"/>
          <p:nvPr/>
        </p:nvSpPr>
        <p:spPr>
          <a:xfrm>
            <a:off x="528987" y="3014107"/>
            <a:ext cx="34077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f.eks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kunder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brukere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offentlig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det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sivile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samfunn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andre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deler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næringslivet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Forskningsmiløer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7227E59-233C-8EBB-3644-6E0ABCCFC590}"/>
              </a:ext>
            </a:extLst>
          </p:cNvPr>
          <p:cNvSpPr/>
          <p:nvPr/>
        </p:nvSpPr>
        <p:spPr>
          <a:xfrm>
            <a:off x="420986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C6E5CC-E272-B976-CAD1-40869CADD304}"/>
              </a:ext>
            </a:extLst>
          </p:cNvPr>
          <p:cNvSpPr/>
          <p:nvPr/>
        </p:nvSpPr>
        <p:spPr>
          <a:xfrm>
            <a:off x="805815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FB39F7-0D06-87A4-891B-B2E1A9E2D67F}"/>
              </a:ext>
            </a:extLst>
          </p:cNvPr>
          <p:cNvCxnSpPr>
            <a:cxnSpLocks/>
          </p:cNvCxnSpPr>
          <p:nvPr/>
        </p:nvCxnSpPr>
        <p:spPr>
          <a:xfrm>
            <a:off x="4383780" y="2900646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654225-4A1D-7A09-60A0-BD445652ACA9}"/>
              </a:ext>
            </a:extLst>
          </p:cNvPr>
          <p:cNvSpPr txBox="1"/>
          <p:nvPr/>
        </p:nvSpPr>
        <p:spPr>
          <a:xfrm>
            <a:off x="4730689" y="2176695"/>
            <a:ext cx="3001953" cy="715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Nytteverdi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 for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disse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aktørene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Hvordan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skal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resultatene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tas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i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bruk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spres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til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andre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? Har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dere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tenkt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hvordan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dette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kan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kommuniseres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?</a:t>
            </a:r>
          </a:p>
          <a:p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2FE475-8EFD-3B4C-0366-1A1F8F72E6F5}"/>
              </a:ext>
            </a:extLst>
          </p:cNvPr>
          <p:cNvSpPr txBox="1"/>
          <p:nvPr/>
        </p:nvSpPr>
        <p:spPr>
          <a:xfrm>
            <a:off x="4388718" y="3014107"/>
            <a:ext cx="34077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f.eks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dekkes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spredning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kompetanseoppbygging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forskningsmiljø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3F739A-1568-36A2-14E7-6EBDD2E32D75}"/>
              </a:ext>
            </a:extLst>
          </p:cNvPr>
          <p:cNvCxnSpPr>
            <a:cxnSpLocks/>
          </p:cNvCxnSpPr>
          <p:nvPr/>
        </p:nvCxnSpPr>
        <p:spPr>
          <a:xfrm>
            <a:off x="8243510" y="2900646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FBF399F-D61D-A52B-DD00-FB4A42ED49EA}"/>
              </a:ext>
            </a:extLst>
          </p:cNvPr>
          <p:cNvSpPr txBox="1"/>
          <p:nvPr/>
        </p:nvSpPr>
        <p:spPr>
          <a:xfrm>
            <a:off x="8590420" y="2176695"/>
            <a:ext cx="2546009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Øvrig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samfunnsnytte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annen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samfunnsmessig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nytte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og</a:t>
            </a:r>
            <a: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Helvetica" pitchFamily="2" charset="0"/>
              </a:rPr>
              <a:t>v</a:t>
            </a:r>
            <a:r>
              <a:rPr lang="en-US" sz="800" dirty="0" err="1">
                <a:solidFill>
                  <a:srgbClr val="000000"/>
                </a:solidFill>
                <a:effectLst/>
                <a:latin typeface="Helvetica" pitchFamily="2" charset="0"/>
              </a:rPr>
              <a:t>erdi</a:t>
            </a:r>
            <a:r>
              <a:rPr lang="en-US" sz="8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 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bidra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E7A1F9-4F7A-5743-7F47-0C46AB12BED5}"/>
              </a:ext>
            </a:extLst>
          </p:cNvPr>
          <p:cNvSpPr txBox="1"/>
          <p:nvPr/>
        </p:nvSpPr>
        <p:spPr>
          <a:xfrm>
            <a:off x="8248448" y="3014107"/>
            <a:ext cx="34077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Fyll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her:</a:t>
            </a:r>
          </a:p>
          <a:p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f.eks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 err="1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miljøforbedring</a:t>
            </a:r>
            <a:r>
              <a:rPr lang="en-US" sz="800" dirty="0">
                <a:solidFill>
                  <a:schemeClr val="tx1">
                    <a:alpha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FB2E711-33DE-F2A3-D7BE-E1FB4B0A4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122" y="2176627"/>
            <a:ext cx="198000" cy="19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DD1E54-EE30-057B-FF80-20C77C4F6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91" y="2174104"/>
            <a:ext cx="198000" cy="19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78AA84-4A3A-C543-E2DB-3338E0526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224" y="2174104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45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skningsrådet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C9AB"/>
      </a:accent1>
      <a:accent2>
        <a:srgbClr val="E6EBC8"/>
      </a:accent2>
      <a:accent3>
        <a:srgbClr val="47483C"/>
      </a:accent3>
      <a:accent4>
        <a:srgbClr val="5D5F50"/>
      </a:accent4>
      <a:accent5>
        <a:srgbClr val="8F927B"/>
      </a:accent5>
      <a:accent6>
        <a:srgbClr val="5E5E5E"/>
      </a:accent6>
      <a:hlink>
        <a:srgbClr val="000000"/>
      </a:hlink>
      <a:folHlink>
        <a:srgbClr val="000000"/>
      </a:folHlink>
    </a:clrScheme>
    <a:fontScheme name="Custom 5">
      <a:majorFont>
        <a:latin typeface="Arial"/>
        <a:ea typeface=""/>
        <a:cs typeface=""/>
      </a:majorFont>
      <a:minorFont>
        <a:latin typeface="IBM Plex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8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Mal 01 Forskningsradet.potx" id="{307FDE38-89C1-4269-BB47-53EC49AEF625}" vid="{01581F06-33F0-450B-B500-CFAEFA235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31572D17F09343834D6B0EB5C729F3" ma:contentTypeVersion="33" ma:contentTypeDescription="Opprett et nytt dokument." ma:contentTypeScope="" ma:versionID="e7cc689cfe047a34f3e64209ebe554a6">
  <xsd:schema xmlns:xsd="http://www.w3.org/2001/XMLSchema" xmlns:xs="http://www.w3.org/2001/XMLSchema" xmlns:p="http://schemas.microsoft.com/office/2006/metadata/properties" xmlns:ns2="feaa13a8-ff43-4ca6-9bec-5b64dcde6bf6" xmlns:ns3="b698ac79-4e05-437f-8025-203a531218a5" targetNamespace="http://schemas.microsoft.com/office/2006/metadata/properties" ma:root="true" ma:fieldsID="45a510ec2c601d18150ed76e2bf9fe98" ns2:_="" ns3:_="">
    <xsd:import namespace="feaa13a8-ff43-4ca6-9bec-5b64dcde6bf6"/>
    <xsd:import namespace="b698ac79-4e05-437f-8025-203a531218a5"/>
    <xsd:element name="properties">
      <xsd:complexType>
        <xsd:sequence>
          <xsd:element name="documentManagement">
            <xsd:complexType>
              <xsd:all>
                <xsd:element ref="ns2:Dokumenttype" minOccurs="0"/>
                <xsd:element ref="ns2:Kanal" minOccurs="0"/>
                <xsd:element ref="ns2:M_x00e5_lgruppe" minOccurs="0"/>
                <xsd:element ref="ns2:Tema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9672ec110ad4304bbf5de3054926027" minOccurs="0"/>
                <xsd:element ref="ns3:TaxCatchAll" minOccurs="0"/>
                <xsd:element ref="ns2:o555f8cf5d90444ca1fa4607ada592d4" minOccurs="0"/>
                <xsd:element ref="ns2:MediaLengthInSeconds" minOccurs="0"/>
                <xsd:element ref="ns2:lcf76f155ced4ddcb4097134ff3c332f" minOccurs="0"/>
                <xsd:element ref="ns2:M_x00f8_tedato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_x00c5_rsomkanvelg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a13a8-ff43-4ca6-9bec-5b64dcde6bf6" elementFormDefault="qualified">
    <xsd:import namespace="http://schemas.microsoft.com/office/2006/documentManagement/types"/>
    <xsd:import namespace="http://schemas.microsoft.com/office/infopath/2007/PartnerControls"/>
    <xsd:element name="Dokumenttype" ma:index="3" nillable="true" ma:displayName="Dokumenttype" ma:format="Dropdown" ma:internalName="Dokumenttype">
      <xsd:simpleType>
        <xsd:restriction base="dms:Choice">
          <xsd:enumeration value="Analyse"/>
          <xsd:enumeration value="Bilde"/>
          <xsd:enumeration value="Design"/>
          <xsd:enumeration value="Innlegg"/>
          <xsd:enumeration value="Kronikk"/>
          <xsd:enumeration value="Ledermøtesak"/>
          <xsd:enumeration value="Nyhetssak"/>
          <xsd:enumeration value="Plan"/>
          <xsd:enumeration value="Presentasjon"/>
          <xsd:enumeration value="Pressemelding"/>
          <xsd:enumeration value="Rapport"/>
          <xsd:enumeration value="Referat"/>
          <xsd:enumeration value="Rådata"/>
          <xsd:enumeration value="Styresak"/>
          <xsd:enumeration value="Talepunkter"/>
          <xsd:enumeration value="Undersøkelse"/>
          <xsd:enumeration value="Invitasjon"/>
        </xsd:restriction>
      </xsd:simpleType>
    </xsd:element>
    <xsd:element name="Kanal" ma:index="4" nillable="true" ma:displayName="Kanal" ma:format="Dropdown" ma:internalName="Kanal" ma:readOnly="false">
      <xsd:simpleType>
        <xsd:restriction base="dms:Choice">
          <xsd:enumeration value="Arrangement"/>
          <xsd:enumeration value="Fagpresse"/>
          <xsd:enumeration value="Intranett"/>
          <xsd:enumeration value="Lokalmedia"/>
          <xsd:enumeration value="Nettsted"/>
          <xsd:enumeration value="Nyhetsbrev"/>
          <xsd:enumeration value="Nysgjerrigper.no"/>
          <xsd:enumeration value="Riksmedia"/>
          <xsd:enumeration value="Skattefunn.no"/>
          <xsd:enumeration value="Sosiale media"/>
        </xsd:restriction>
      </xsd:simpleType>
    </xsd:element>
    <xsd:element name="M_x00e5_lgruppe" ma:index="5" nillable="true" ma:displayName="Målgruppe" ma:format="Dropdown" ma:internalName="M_x00e5_lgruppe" ma:readOnly="false">
      <xsd:simpleType>
        <xsd:restriction base="dms:Choice">
          <xsd:enumeration value="Ansatte"/>
          <xsd:enumeration value="Barn og unge"/>
          <xsd:enumeration value="Befolkning"/>
          <xsd:enumeration value="Departementer"/>
          <xsd:enumeration value="Fageksperter"/>
          <xsd:enumeration value="Forskningsorganisasjoner"/>
          <xsd:enumeration value="Institutter"/>
          <xsd:enumeration value="Interessenter"/>
          <xsd:enumeration value="Ledere internt"/>
          <xsd:enumeration value="Næringsliv"/>
          <xsd:enumeration value="Offentlig sektor"/>
          <xsd:enumeration value="Politikere"/>
          <xsd:enumeration value="Søkere"/>
        </xsd:restriction>
      </xsd:simpleType>
    </xsd:element>
    <xsd:element name="Tema" ma:index="7" nillable="true" ma:displayName="Tema" ma:internalName="Tema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ærekraftig utvikling"/>
                    <xsd:enumeration value="Forskningsformidling"/>
                    <xsd:enumeration value="Forskningspolitikk"/>
                    <xsd:enumeration value="Grønt skifte"/>
                    <xsd:enumeration value="Hav"/>
                    <xsd:enumeration value="Helse og velferd"/>
                    <xsd:enumeration value="Internasjonalt"/>
                    <xsd:enumeration value="Korona-ekspertrolle"/>
                    <xsd:enumeration value="Næringsliv"/>
                    <xsd:enumeration value="Offentlig sektor"/>
                    <xsd:enumeration value="Organisasjon"/>
                    <xsd:enumeration value="Samhørighet og globalisering"/>
                    <xsd:enumeration value="Teknologi og digitalisering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n9672ec110ad4304bbf5de3054926027" ma:index="21" nillable="true" ma:taxonomy="true" ma:internalName="n9672ec110ad4304bbf5de3054926027" ma:taxonomyFieldName="_x00c5_r" ma:displayName="År" ma:readOnly="false" ma:default="" ma:fieldId="{79672ec1-10ad-4304-bbf5-de3054926027}" ma:sspId="26cff002-41dc-47c6-9720-c7756c5075c9" ma:termSetId="13d025f8-819f-44d5-a2f7-55fd601ec1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555f8cf5d90444ca1fa4607ada592d4" ma:index="27" nillable="true" ma:taxonomy="true" ma:internalName="o555f8cf5d90444ca1fa4607ada592d4" ma:taxonomyFieldName="S_x00f8_knadstype" ma:displayName="Søknadstype" ma:readOnly="false" ma:default="" ma:fieldId="{8555f8cf-5d90-444c-a1fa-4607ada592d4}" ma:sspId="26cff002-41dc-47c6-9720-c7756c5075c9" ma:termSetId="ddbdb09e-41b3-4d16-aacd-f27f7de5e1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LengthInSeconds" ma:index="3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Bildemerkelapper" ma:readOnly="false" ma:fieldId="{5cf76f15-5ced-4ddc-b409-7134ff3c332f}" ma:taxonomyMulti="true" ma:sspId="26cff002-41dc-47c6-9720-c7756c5075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_x00f8_tedato" ma:index="33" nillable="true" ma:displayName="Møtedato" ma:format="DateOnly" ma:internalName="M_x00f8_tedato">
      <xsd:simpleType>
        <xsd:restriction base="dms:DateTime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00c5_rsomkanvelges" ma:index="37" nillable="true" ma:displayName="År som kan velges" ma:format="Dropdown" ma:internalName="_x00c5_rsomkanvelges">
      <xsd:simpleType>
        <xsd:restriction base="dms:Choice">
          <xsd:enumeration value="2023"/>
          <xsd:enumeration value="2024"/>
          <xsd:enumeration value="2025"/>
          <xsd:enumeration value="2026"/>
          <xsd:enumeration value="2027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8ac79-4e05-437f-8025-203a5312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hidden="true" ma:internalName="SharedWithDetails" ma:readOnly="true">
      <xsd:simpleType>
        <xsd:restriction base="dms:Note"/>
      </xsd:simpleType>
    </xsd:element>
    <xsd:element name="TaxCatchAll" ma:index="22" nillable="true" ma:displayName="Taxonomy Catch All Column" ma:hidden="true" ma:list="{2d3b919c-2f54-4a64-8de4-7cbdb830932a}" ma:internalName="TaxCatchAll" ma:readOnly="false" ma:showField="CatchAllData" ma:web="b698ac79-4e05-437f-8025-203a531218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 ma:index="29" ma:displayName="Nøkkel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 xmlns="feaa13a8-ff43-4ca6-9bec-5b64dcde6bf6" xsi:nil="true"/>
    <M_x00f8_tedato xmlns="feaa13a8-ff43-4ca6-9bec-5b64dcde6bf6" xsi:nil="true"/>
    <Tema xmlns="feaa13a8-ff43-4ca6-9bec-5b64dcde6bf6" xsi:nil="true"/>
    <lcf76f155ced4ddcb4097134ff3c332f xmlns="feaa13a8-ff43-4ca6-9bec-5b64dcde6bf6">
      <Terms xmlns="http://schemas.microsoft.com/office/infopath/2007/PartnerControls"/>
    </lcf76f155ced4ddcb4097134ff3c332f>
    <_x00c5_rsomkanvelges xmlns="feaa13a8-ff43-4ca6-9bec-5b64dcde6bf6" xsi:nil="true"/>
    <Kanal xmlns="feaa13a8-ff43-4ca6-9bec-5b64dcde6bf6" xsi:nil="true"/>
    <TaxCatchAll xmlns="b698ac79-4e05-437f-8025-203a531218a5" xsi:nil="true"/>
    <o555f8cf5d90444ca1fa4607ada592d4 xmlns="feaa13a8-ff43-4ca6-9bec-5b64dcde6bf6">
      <Terms xmlns="http://schemas.microsoft.com/office/infopath/2007/PartnerControls"/>
    </o555f8cf5d90444ca1fa4607ada592d4>
    <n9672ec110ad4304bbf5de3054926027 xmlns="feaa13a8-ff43-4ca6-9bec-5b64dcde6bf6">
      <Terms xmlns="http://schemas.microsoft.com/office/infopath/2007/PartnerControls"/>
    </n9672ec110ad4304bbf5de3054926027>
    <M_x00e5_lgruppe xmlns="feaa13a8-ff43-4ca6-9bec-5b64dcde6bf6" xsi:nil="true"/>
  </documentManagement>
</p:properties>
</file>

<file path=customXml/itemProps1.xml><?xml version="1.0" encoding="utf-8"?>
<ds:datastoreItem xmlns:ds="http://schemas.openxmlformats.org/officeDocument/2006/customXml" ds:itemID="{453FE268-5431-43D7-B10E-3BCD86F21FFA}"/>
</file>

<file path=customXml/itemProps2.xml><?xml version="1.0" encoding="utf-8"?>
<ds:datastoreItem xmlns:ds="http://schemas.openxmlformats.org/officeDocument/2006/customXml" ds:itemID="{35567587-3520-4217-9F1E-605A649011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12F1B-5BA7-4CCE-9449-2DE36696DDE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1852</TotalTime>
  <Words>1238</Words>
  <Application>Microsoft Office PowerPoint</Application>
  <PresentationFormat>Widescreen</PresentationFormat>
  <Paragraphs>212</Paragraphs>
  <Slides>12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IBM Plex Mono</vt:lpstr>
      <vt:lpstr>PP Neue Montreal</vt:lpstr>
      <vt:lpstr>Times New Roman</vt:lpstr>
      <vt:lpstr>Wingdings</vt:lpstr>
      <vt:lpstr>Office Theme</vt:lpstr>
      <vt:lpstr>Prosjektkanvas  – verktøy for å identifisere forsknings- og innovasjonsprosjekter</vt:lpstr>
      <vt:lpstr>Prosjektkanvas: et overblikk</vt:lpstr>
      <vt:lpstr>Prosjektkanvas med hjelpespørsmål</vt:lpstr>
      <vt:lpstr>Slik kan du bruke prosjektkanvas</vt:lpstr>
      <vt:lpstr>Slik bruker du prosjektkanvas</vt:lpstr>
      <vt:lpstr>Prosjektkanvas</vt:lpstr>
      <vt:lpstr>Hva er den overordnede idéen for prosjektet?</vt:lpstr>
      <vt:lpstr>Hvis dere lykkes, hvilken nytte vil prosjektet ha for virksomheten?</vt:lpstr>
      <vt:lpstr>Hvis dere lykkes, hvilken nytte vil prosjektet ha for samfunnet?</vt:lpstr>
      <vt:lpstr>Hvilken ny kunnskap trenger dere for å lykkes med prosjektet?</vt:lpstr>
      <vt:lpstr>Hvordan skal dere arbeide for å få ny kunnskap?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Monsen</dc:creator>
  <cp:lastModifiedBy>Camilla Karstensen</cp:lastModifiedBy>
  <cp:revision>28</cp:revision>
  <dcterms:created xsi:type="dcterms:W3CDTF">2025-01-27T08:20:23Z</dcterms:created>
  <dcterms:modified xsi:type="dcterms:W3CDTF">2025-04-22T12:31:48Z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57cc846-0bc0-43b9-8353-a5d3a5c07e06_Enabled">
    <vt:lpwstr>true</vt:lpwstr>
  </property>
  <property fmtid="{D5CDD505-2E9C-101B-9397-08002B2CF9AE}" pid="3" name="MSIP_Label_c57cc846-0bc0-43b9-8353-a5d3a5c07e06_SetDate">
    <vt:lpwstr>2025-04-22T12:30:13Z</vt:lpwstr>
  </property>
  <property fmtid="{D5CDD505-2E9C-101B-9397-08002B2CF9AE}" pid="4" name="MSIP_Label_c57cc846-0bc0-43b9-8353-a5d3a5c07e06_Method">
    <vt:lpwstr>Privileged</vt:lpwstr>
  </property>
  <property fmtid="{D5CDD505-2E9C-101B-9397-08002B2CF9AE}" pid="5" name="MSIP_Label_c57cc846-0bc0-43b9-8353-a5d3a5c07e06_Name">
    <vt:lpwstr>c57cc846-0bc0-43b9-8353-a5d3a5c07e06</vt:lpwstr>
  </property>
  <property fmtid="{D5CDD505-2E9C-101B-9397-08002B2CF9AE}" pid="6" name="MSIP_Label_c57cc846-0bc0-43b9-8353-a5d3a5c07e06_SiteId">
    <vt:lpwstr>a9b13882-99a6-4b28-9368-b64c69bf0256</vt:lpwstr>
  </property>
  <property fmtid="{D5CDD505-2E9C-101B-9397-08002B2CF9AE}" pid="7" name="MSIP_Label_c57cc846-0bc0-43b9-8353-a5d3a5c07e06_ActionId">
    <vt:lpwstr>9268936a-a7b8-466f-8853-ac98a730db51</vt:lpwstr>
  </property>
  <property fmtid="{D5CDD505-2E9C-101B-9397-08002B2CF9AE}" pid="8" name="MSIP_Label_c57cc846-0bc0-43b9-8353-a5d3a5c07e06_ContentBits">
    <vt:lpwstr>0</vt:lpwstr>
  </property>
  <property fmtid="{D5CDD505-2E9C-101B-9397-08002B2CF9AE}" pid="9" name="MSIP_Label_c57cc846-0bc0-43b9-8353-a5d3a5c07e06_Tag">
    <vt:lpwstr>10, 0, 1, 1</vt:lpwstr>
  </property>
  <property fmtid="{D5CDD505-2E9C-101B-9397-08002B2CF9AE}" pid="10" name="ContentTypeId">
    <vt:lpwstr>0x010100A631572D17F09343834D6B0EB5C729F3</vt:lpwstr>
  </property>
</Properties>
</file>